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7" r:id="rId2"/>
    <p:sldId id="259" r:id="rId3"/>
    <p:sldId id="290" r:id="rId4"/>
    <p:sldId id="258" r:id="rId5"/>
    <p:sldId id="292" r:id="rId6"/>
    <p:sldId id="291" r:id="rId7"/>
    <p:sldId id="349" r:id="rId8"/>
    <p:sldId id="278" r:id="rId9"/>
    <p:sldId id="294" r:id="rId10"/>
    <p:sldId id="321" r:id="rId11"/>
    <p:sldId id="295" r:id="rId12"/>
    <p:sldId id="323" r:id="rId13"/>
    <p:sldId id="297" r:id="rId14"/>
    <p:sldId id="325" r:id="rId15"/>
    <p:sldId id="327" r:id="rId16"/>
    <p:sldId id="328" r:id="rId17"/>
    <p:sldId id="301" r:id="rId18"/>
    <p:sldId id="300" r:id="rId19"/>
    <p:sldId id="302" r:id="rId20"/>
    <p:sldId id="303" r:id="rId21"/>
    <p:sldId id="304" r:id="rId22"/>
    <p:sldId id="305" r:id="rId23"/>
    <p:sldId id="351" r:id="rId24"/>
    <p:sldId id="307" r:id="rId25"/>
    <p:sldId id="309" r:id="rId26"/>
    <p:sldId id="352" r:id="rId27"/>
    <p:sldId id="353" r:id="rId28"/>
    <p:sldId id="354" r:id="rId29"/>
    <p:sldId id="355" r:id="rId30"/>
    <p:sldId id="356" r:id="rId31"/>
    <p:sldId id="317" r:id="rId32"/>
    <p:sldId id="318" r:id="rId33"/>
    <p:sldId id="319" r:id="rId34"/>
    <p:sldId id="357" r:id="rId35"/>
    <p:sldId id="335" r:id="rId36"/>
    <p:sldId id="336" r:id="rId37"/>
    <p:sldId id="337" r:id="rId38"/>
    <p:sldId id="339" r:id="rId39"/>
    <p:sldId id="358" r:id="rId40"/>
    <p:sldId id="340" r:id="rId41"/>
    <p:sldId id="365" r:id="rId42"/>
    <p:sldId id="366" r:id="rId43"/>
    <p:sldId id="367" r:id="rId44"/>
    <p:sldId id="368" r:id="rId45"/>
    <p:sldId id="369" r:id="rId46"/>
    <p:sldId id="341" r:id="rId47"/>
    <p:sldId id="342" r:id="rId48"/>
    <p:sldId id="343" r:id="rId49"/>
    <p:sldId id="345" r:id="rId50"/>
    <p:sldId id="359" r:id="rId51"/>
    <p:sldId id="360" r:id="rId52"/>
    <p:sldId id="361" r:id="rId53"/>
    <p:sldId id="362" r:id="rId54"/>
    <p:sldId id="334" r:id="rId55"/>
    <p:sldId id="363" r:id="rId56"/>
    <p:sldId id="333" r:id="rId57"/>
    <p:sldId id="289" r:id="rId58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FDD1"/>
    <a:srgbClr val="75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8" autoAdjust="0"/>
    <p:restoredTop sz="86483" autoAdjust="0"/>
  </p:normalViewPr>
  <p:slideViewPr>
    <p:cSldViewPr snapToGrid="0" showGuides="1">
      <p:cViewPr varScale="1">
        <p:scale>
          <a:sx n="121" d="100"/>
          <a:sy n="121" d="100"/>
        </p:scale>
        <p:origin x="586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B451D4-5A1C-43EE-852E-DDC8D9F0F1BA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13079DD-0CF3-4740-955E-8B7793984187}">
      <dgm:prSet phldrT="[文本]"/>
      <dgm:spPr/>
      <dgm:t>
        <a:bodyPr/>
        <a:lstStyle/>
        <a:p>
          <a:r>
            <a:rPr lang="zh-CN" altLang="en-US" dirty="0"/>
            <a:t>模块基本参数</a:t>
          </a:r>
        </a:p>
      </dgm:t>
    </dgm:pt>
    <dgm:pt modelId="{C25F7F64-D609-4DC7-BC0C-B202F5BB8719}" type="parTrans" cxnId="{52889592-5844-4C41-83D5-301B65AAF3B3}">
      <dgm:prSet/>
      <dgm:spPr/>
      <dgm:t>
        <a:bodyPr/>
        <a:lstStyle/>
        <a:p>
          <a:endParaRPr lang="zh-CN" altLang="en-US"/>
        </a:p>
      </dgm:t>
    </dgm:pt>
    <dgm:pt modelId="{E6F6A062-884E-4E9C-A821-12B50DFA7D2E}" type="sibTrans" cxnId="{52889592-5844-4C41-83D5-301B65AAF3B3}">
      <dgm:prSet/>
      <dgm:spPr/>
      <dgm:t>
        <a:bodyPr/>
        <a:lstStyle/>
        <a:p>
          <a:endParaRPr lang="zh-CN" altLang="en-US"/>
        </a:p>
      </dgm:t>
    </dgm:pt>
    <dgm:pt modelId="{1CEF148C-B4C5-4144-A22F-91C4D646B81C}">
      <dgm:prSet phldrT="[文本]"/>
      <dgm:spPr/>
      <dgm:t>
        <a:bodyPr/>
        <a:lstStyle/>
        <a:p>
          <a:r>
            <a:rPr lang="zh-CN" altLang="en-US" dirty="0"/>
            <a:t>项目框架与策略</a:t>
          </a:r>
        </a:p>
      </dgm:t>
    </dgm:pt>
    <dgm:pt modelId="{C04F20D5-B26C-425E-AC41-12A7EF5395C2}" type="parTrans" cxnId="{CB8145C9-C2C0-42D1-A918-4C74C4F788A1}">
      <dgm:prSet/>
      <dgm:spPr/>
      <dgm:t>
        <a:bodyPr/>
        <a:lstStyle/>
        <a:p>
          <a:endParaRPr lang="zh-CN" altLang="en-US"/>
        </a:p>
      </dgm:t>
    </dgm:pt>
    <dgm:pt modelId="{B6E29FFC-B889-481A-9203-5AB3417BBCFD}" type="sibTrans" cxnId="{CB8145C9-C2C0-42D1-A918-4C74C4F788A1}">
      <dgm:prSet/>
      <dgm:spPr/>
      <dgm:t>
        <a:bodyPr/>
        <a:lstStyle/>
        <a:p>
          <a:endParaRPr lang="zh-CN" altLang="en-US"/>
        </a:p>
      </dgm:t>
    </dgm:pt>
    <dgm:pt modelId="{0B10CA53-EC5C-447B-AE45-76B05615A050}">
      <dgm:prSet phldrT="[文本]"/>
      <dgm:spPr/>
      <dgm:t>
        <a:bodyPr/>
        <a:lstStyle/>
        <a:p>
          <a:r>
            <a:rPr lang="zh-CN" altLang="en-US" dirty="0"/>
            <a:t>模块实现细节</a:t>
          </a:r>
        </a:p>
      </dgm:t>
    </dgm:pt>
    <dgm:pt modelId="{DF9CB22A-3B0E-4CCC-97A2-0AE8CA8B6394}" type="parTrans" cxnId="{E3E8D04D-EA5E-4929-8078-3F2B020EDDDB}">
      <dgm:prSet/>
      <dgm:spPr/>
      <dgm:t>
        <a:bodyPr/>
        <a:lstStyle/>
        <a:p>
          <a:endParaRPr lang="zh-CN" altLang="en-US"/>
        </a:p>
      </dgm:t>
    </dgm:pt>
    <dgm:pt modelId="{B614113A-394F-440E-A17B-65297ACC8860}" type="sibTrans" cxnId="{E3E8D04D-EA5E-4929-8078-3F2B020EDDDB}">
      <dgm:prSet/>
      <dgm:spPr/>
      <dgm:t>
        <a:bodyPr/>
        <a:lstStyle/>
        <a:p>
          <a:endParaRPr lang="zh-CN" altLang="en-US"/>
        </a:p>
      </dgm:t>
    </dgm:pt>
    <dgm:pt modelId="{4D8B7EFF-9D81-4147-A78A-1411DDBD88FC}">
      <dgm:prSet phldrT="[文本]"/>
      <dgm:spPr/>
      <dgm:t>
        <a:bodyPr/>
        <a:lstStyle/>
        <a:p>
          <a:r>
            <a:rPr lang="zh-CN" altLang="en-US" dirty="0"/>
            <a:t>接口与配置</a:t>
          </a:r>
        </a:p>
      </dgm:t>
    </dgm:pt>
    <dgm:pt modelId="{3A286185-90CE-410C-8DC8-ABA6409CFAF9}" type="parTrans" cxnId="{C3367A6B-B3B6-46D0-925C-EAEC8A426E2F}">
      <dgm:prSet/>
      <dgm:spPr/>
      <dgm:t>
        <a:bodyPr/>
        <a:lstStyle/>
        <a:p>
          <a:endParaRPr lang="zh-CN" altLang="en-US"/>
        </a:p>
      </dgm:t>
    </dgm:pt>
    <dgm:pt modelId="{767A8BEE-80BA-4138-827E-EE766397E32C}" type="sibTrans" cxnId="{C3367A6B-B3B6-46D0-925C-EAEC8A426E2F}">
      <dgm:prSet/>
      <dgm:spPr/>
      <dgm:t>
        <a:bodyPr/>
        <a:lstStyle/>
        <a:p>
          <a:endParaRPr lang="zh-CN" altLang="en-US"/>
        </a:p>
      </dgm:t>
    </dgm:pt>
    <dgm:pt modelId="{756AF13D-DC43-4A3F-ACF2-5375754B5FBD}">
      <dgm:prSet phldrT="[文本]"/>
      <dgm:spPr/>
      <dgm:t>
        <a:bodyPr/>
        <a:lstStyle/>
        <a:p>
          <a:r>
            <a:rPr lang="zh-CN" altLang="en-US" dirty="0"/>
            <a:t>验证方法</a:t>
          </a:r>
        </a:p>
      </dgm:t>
    </dgm:pt>
    <dgm:pt modelId="{CCB4A465-D9DD-4D62-85CD-9C61BD89F994}" type="parTrans" cxnId="{5FA1BA4C-01A0-4D64-B746-841DECED6221}">
      <dgm:prSet/>
      <dgm:spPr/>
      <dgm:t>
        <a:bodyPr/>
        <a:lstStyle/>
        <a:p>
          <a:endParaRPr lang="zh-CN" altLang="en-US"/>
        </a:p>
      </dgm:t>
    </dgm:pt>
    <dgm:pt modelId="{077B292C-71FA-4341-8EF0-3940881B5636}" type="sibTrans" cxnId="{5FA1BA4C-01A0-4D64-B746-841DECED6221}">
      <dgm:prSet/>
      <dgm:spPr/>
      <dgm:t>
        <a:bodyPr/>
        <a:lstStyle/>
        <a:p>
          <a:endParaRPr lang="zh-CN" altLang="en-US"/>
        </a:p>
      </dgm:t>
    </dgm:pt>
    <dgm:pt modelId="{8D27DC11-E6F6-4660-8D6A-521785E384D5}">
      <dgm:prSet phldrT="[文本]"/>
      <dgm:spPr/>
      <dgm:t>
        <a:bodyPr/>
        <a:lstStyle/>
        <a:p>
          <a:r>
            <a:rPr lang="zh-CN" altLang="en-US" dirty="0"/>
            <a:t>设计优缺点</a:t>
          </a:r>
        </a:p>
      </dgm:t>
    </dgm:pt>
    <dgm:pt modelId="{08608141-A2E7-4045-B0C4-955ACE662575}" type="parTrans" cxnId="{1976282C-EBC1-4A1C-B514-C3ADCCD9D21B}">
      <dgm:prSet/>
      <dgm:spPr/>
      <dgm:t>
        <a:bodyPr/>
        <a:lstStyle/>
        <a:p>
          <a:endParaRPr lang="zh-CN" altLang="en-US"/>
        </a:p>
      </dgm:t>
    </dgm:pt>
    <dgm:pt modelId="{43A9D0EE-9EB5-4491-B2BF-71A8B1DC27F3}" type="sibTrans" cxnId="{1976282C-EBC1-4A1C-B514-C3ADCCD9D21B}">
      <dgm:prSet/>
      <dgm:spPr/>
      <dgm:t>
        <a:bodyPr/>
        <a:lstStyle/>
        <a:p>
          <a:endParaRPr lang="zh-CN" altLang="en-US"/>
        </a:p>
      </dgm:t>
    </dgm:pt>
    <dgm:pt modelId="{35FDE1E2-3FED-4857-B7B9-8073A681A0EA}">
      <dgm:prSet phldrT="[文本]"/>
      <dgm:spPr/>
      <dgm:t>
        <a:bodyPr/>
        <a:lstStyle/>
        <a:p>
          <a:r>
            <a:rPr lang="zh-CN" altLang="en-US" dirty="0"/>
            <a:t>后续开发计划</a:t>
          </a:r>
        </a:p>
      </dgm:t>
    </dgm:pt>
    <dgm:pt modelId="{F561D5E9-0C81-4F87-A11D-38A64700BC05}" type="parTrans" cxnId="{15EE6FD5-433F-4DD5-A172-B77E97E2A857}">
      <dgm:prSet/>
      <dgm:spPr/>
      <dgm:t>
        <a:bodyPr/>
        <a:lstStyle/>
        <a:p>
          <a:endParaRPr lang="zh-CN" altLang="en-US"/>
        </a:p>
      </dgm:t>
    </dgm:pt>
    <dgm:pt modelId="{DE908382-DACB-4FAE-BB2A-594B09BBF415}" type="sibTrans" cxnId="{15EE6FD5-433F-4DD5-A172-B77E97E2A857}">
      <dgm:prSet/>
      <dgm:spPr/>
      <dgm:t>
        <a:bodyPr/>
        <a:lstStyle/>
        <a:p>
          <a:endParaRPr lang="zh-CN" altLang="en-US"/>
        </a:p>
      </dgm:t>
    </dgm:pt>
    <dgm:pt modelId="{2A6D0735-50D8-4325-9BE6-ABA1A27AEF3F}" type="pres">
      <dgm:prSet presAssocID="{40B451D4-5A1C-43EE-852E-DDC8D9F0F1BA}" presName="Name0" presStyleCnt="0">
        <dgm:presLayoutVars>
          <dgm:chMax val="7"/>
          <dgm:chPref val="7"/>
          <dgm:dir/>
        </dgm:presLayoutVars>
      </dgm:prSet>
      <dgm:spPr/>
    </dgm:pt>
    <dgm:pt modelId="{0CA9D026-8222-4EFF-9C9A-D6AE0BCF0C04}" type="pres">
      <dgm:prSet presAssocID="{40B451D4-5A1C-43EE-852E-DDC8D9F0F1BA}" presName="Name1" presStyleCnt="0"/>
      <dgm:spPr/>
    </dgm:pt>
    <dgm:pt modelId="{74A8F814-285D-4BFF-BC71-103D244BE27F}" type="pres">
      <dgm:prSet presAssocID="{40B451D4-5A1C-43EE-852E-DDC8D9F0F1BA}" presName="cycle" presStyleCnt="0"/>
      <dgm:spPr/>
    </dgm:pt>
    <dgm:pt modelId="{8CFCD0C3-F2AE-4049-BE09-211A1A3339D8}" type="pres">
      <dgm:prSet presAssocID="{40B451D4-5A1C-43EE-852E-DDC8D9F0F1BA}" presName="srcNode" presStyleLbl="node1" presStyleIdx="0" presStyleCnt="7"/>
      <dgm:spPr/>
    </dgm:pt>
    <dgm:pt modelId="{72DF3A27-BC70-4C34-8FA9-55FBEFF4B865}" type="pres">
      <dgm:prSet presAssocID="{40B451D4-5A1C-43EE-852E-DDC8D9F0F1BA}" presName="conn" presStyleLbl="parChTrans1D2" presStyleIdx="0" presStyleCnt="1"/>
      <dgm:spPr/>
    </dgm:pt>
    <dgm:pt modelId="{8FD60889-A50F-4CB0-B502-BF27F2B156AE}" type="pres">
      <dgm:prSet presAssocID="{40B451D4-5A1C-43EE-852E-DDC8D9F0F1BA}" presName="extraNode" presStyleLbl="node1" presStyleIdx="0" presStyleCnt="7"/>
      <dgm:spPr/>
    </dgm:pt>
    <dgm:pt modelId="{5441CF7A-15FE-470A-97C2-AABCC5F74C45}" type="pres">
      <dgm:prSet presAssocID="{40B451D4-5A1C-43EE-852E-DDC8D9F0F1BA}" presName="dstNode" presStyleLbl="node1" presStyleIdx="0" presStyleCnt="7"/>
      <dgm:spPr/>
    </dgm:pt>
    <dgm:pt modelId="{0063EE0F-E4BD-480D-8485-D461D8C2EB56}" type="pres">
      <dgm:prSet presAssocID="{913079DD-0CF3-4740-955E-8B7793984187}" presName="text_1" presStyleLbl="node1" presStyleIdx="0" presStyleCnt="7">
        <dgm:presLayoutVars>
          <dgm:bulletEnabled val="1"/>
        </dgm:presLayoutVars>
      </dgm:prSet>
      <dgm:spPr/>
    </dgm:pt>
    <dgm:pt modelId="{AE7B65B0-C5B5-475E-B385-C10297E7920F}" type="pres">
      <dgm:prSet presAssocID="{913079DD-0CF3-4740-955E-8B7793984187}" presName="accent_1" presStyleCnt="0"/>
      <dgm:spPr/>
    </dgm:pt>
    <dgm:pt modelId="{7A4AFED4-D248-4C09-BBFC-A343395E2E2C}" type="pres">
      <dgm:prSet presAssocID="{913079DD-0CF3-4740-955E-8B7793984187}" presName="accentRepeatNode" presStyleLbl="solidFgAcc1" presStyleIdx="0" presStyleCnt="7" custScaleX="95822" custScaleY="91870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50FAB253-DF4D-4C1E-918E-408510E611A3}" type="pres">
      <dgm:prSet presAssocID="{1CEF148C-B4C5-4144-A22F-91C4D646B81C}" presName="text_2" presStyleLbl="node1" presStyleIdx="1" presStyleCnt="7">
        <dgm:presLayoutVars>
          <dgm:bulletEnabled val="1"/>
        </dgm:presLayoutVars>
      </dgm:prSet>
      <dgm:spPr/>
    </dgm:pt>
    <dgm:pt modelId="{2438C697-9BB7-4ED4-9E54-6C2A5BD51C8D}" type="pres">
      <dgm:prSet presAssocID="{1CEF148C-B4C5-4144-A22F-91C4D646B81C}" presName="accent_2" presStyleCnt="0"/>
      <dgm:spPr/>
    </dgm:pt>
    <dgm:pt modelId="{0D473494-2245-4B34-B123-179E32BE4428}" type="pres">
      <dgm:prSet presAssocID="{1CEF148C-B4C5-4144-A22F-91C4D646B81C}" presName="accentRepeatNode" presStyleLbl="solidFgAcc1" presStyleIdx="1" presStyleCnt="7" custScaleX="95822" custScaleY="91870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5B81FC73-8F11-4423-99AB-A0BC4251FBF3}" type="pres">
      <dgm:prSet presAssocID="{0B10CA53-EC5C-447B-AE45-76B05615A050}" presName="text_3" presStyleLbl="node1" presStyleIdx="2" presStyleCnt="7">
        <dgm:presLayoutVars>
          <dgm:bulletEnabled val="1"/>
        </dgm:presLayoutVars>
      </dgm:prSet>
      <dgm:spPr/>
    </dgm:pt>
    <dgm:pt modelId="{29C3CAB3-381A-4719-89D1-6E86A44A7056}" type="pres">
      <dgm:prSet presAssocID="{0B10CA53-EC5C-447B-AE45-76B05615A050}" presName="accent_3" presStyleCnt="0"/>
      <dgm:spPr/>
    </dgm:pt>
    <dgm:pt modelId="{3669CFD8-FB63-4E34-B3C8-7A301537D3E6}" type="pres">
      <dgm:prSet presAssocID="{0B10CA53-EC5C-447B-AE45-76B05615A050}" presName="accentRepeatNode" presStyleLbl="solidFgAcc1" presStyleIdx="2" presStyleCnt="7" custScaleX="95822" custScaleY="91870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53DA5E49-06A7-4FB1-9E06-10CB93046C6B}" type="pres">
      <dgm:prSet presAssocID="{4D8B7EFF-9D81-4147-A78A-1411DDBD88FC}" presName="text_4" presStyleLbl="node1" presStyleIdx="3" presStyleCnt="7">
        <dgm:presLayoutVars>
          <dgm:bulletEnabled val="1"/>
        </dgm:presLayoutVars>
      </dgm:prSet>
      <dgm:spPr/>
    </dgm:pt>
    <dgm:pt modelId="{39E938E7-B18F-420B-B622-132FB00C83DE}" type="pres">
      <dgm:prSet presAssocID="{4D8B7EFF-9D81-4147-A78A-1411DDBD88FC}" presName="accent_4" presStyleCnt="0"/>
      <dgm:spPr/>
    </dgm:pt>
    <dgm:pt modelId="{DBF627A1-332F-4F2E-8C97-7E86154ED01E}" type="pres">
      <dgm:prSet presAssocID="{4D8B7EFF-9D81-4147-A78A-1411DDBD88FC}" presName="accentRepeatNode" presStyleLbl="solidFgAcc1" presStyleIdx="3" presStyleCnt="7" custScaleX="95822" custScaleY="91870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C477B21E-BCD2-4586-B8B4-414F330B89F7}" type="pres">
      <dgm:prSet presAssocID="{756AF13D-DC43-4A3F-ACF2-5375754B5FBD}" presName="text_5" presStyleLbl="node1" presStyleIdx="4" presStyleCnt="7">
        <dgm:presLayoutVars>
          <dgm:bulletEnabled val="1"/>
        </dgm:presLayoutVars>
      </dgm:prSet>
      <dgm:spPr/>
    </dgm:pt>
    <dgm:pt modelId="{E508A189-2D2D-44DE-9D99-AFD0F36ECC86}" type="pres">
      <dgm:prSet presAssocID="{756AF13D-DC43-4A3F-ACF2-5375754B5FBD}" presName="accent_5" presStyleCnt="0"/>
      <dgm:spPr/>
    </dgm:pt>
    <dgm:pt modelId="{0434E56F-8D4E-4861-BB70-C8A325760A51}" type="pres">
      <dgm:prSet presAssocID="{756AF13D-DC43-4A3F-ACF2-5375754B5FBD}" presName="accentRepeatNode" presStyleLbl="solidFgAcc1" presStyleIdx="4" presStyleCnt="7" custScaleX="95822" custScaleY="91870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69745BC1-AD9D-40FC-8AB1-89FC04552ABF}" type="pres">
      <dgm:prSet presAssocID="{8D27DC11-E6F6-4660-8D6A-521785E384D5}" presName="text_6" presStyleLbl="node1" presStyleIdx="5" presStyleCnt="7">
        <dgm:presLayoutVars>
          <dgm:bulletEnabled val="1"/>
        </dgm:presLayoutVars>
      </dgm:prSet>
      <dgm:spPr/>
    </dgm:pt>
    <dgm:pt modelId="{9EF9CC72-692D-4F8E-B327-C86D0FA0FCD3}" type="pres">
      <dgm:prSet presAssocID="{8D27DC11-E6F6-4660-8D6A-521785E384D5}" presName="accent_6" presStyleCnt="0"/>
      <dgm:spPr/>
    </dgm:pt>
    <dgm:pt modelId="{B80426FA-DBBB-4C93-B100-92AC3F761C1D}" type="pres">
      <dgm:prSet presAssocID="{8D27DC11-E6F6-4660-8D6A-521785E384D5}" presName="accentRepeatNode" presStyleLbl="solidFgAcc1" presStyleIdx="5" presStyleCnt="7" custScaleX="95822" custScaleY="91870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48D1EE53-5101-4BC6-A767-992672E3EEF3}" type="pres">
      <dgm:prSet presAssocID="{35FDE1E2-3FED-4857-B7B9-8073A681A0EA}" presName="text_7" presStyleLbl="node1" presStyleIdx="6" presStyleCnt="7">
        <dgm:presLayoutVars>
          <dgm:bulletEnabled val="1"/>
        </dgm:presLayoutVars>
      </dgm:prSet>
      <dgm:spPr/>
    </dgm:pt>
    <dgm:pt modelId="{A29A1B70-EF1C-4D7A-9597-8992DBC18F63}" type="pres">
      <dgm:prSet presAssocID="{35FDE1E2-3FED-4857-B7B9-8073A681A0EA}" presName="accent_7" presStyleCnt="0"/>
      <dgm:spPr/>
    </dgm:pt>
    <dgm:pt modelId="{DD25632B-A115-4897-A3B4-71EF340F5E8A}" type="pres">
      <dgm:prSet presAssocID="{35FDE1E2-3FED-4857-B7B9-8073A681A0EA}" presName="accentRepeatNode" presStyleLbl="solidFgAcc1" presStyleIdx="6" presStyleCnt="7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83503" y="5331098"/>
          <a:ext cx="710563" cy="710563"/>
        </a:xfrm>
        <a:prstGeom prst="ellipse">
          <a:avLst/>
        </a:prstGeom>
        <a:ln/>
      </dgm:spPr>
    </dgm:pt>
  </dgm:ptLst>
  <dgm:cxnLst>
    <dgm:cxn modelId="{561C5517-E6C6-4DF8-81F8-80FFFCC1D0D6}" type="presOf" srcId="{0B10CA53-EC5C-447B-AE45-76B05615A050}" destId="{5B81FC73-8F11-4423-99AB-A0BC4251FBF3}" srcOrd="0" destOrd="0" presId="urn:microsoft.com/office/officeart/2008/layout/VerticalCurvedList"/>
    <dgm:cxn modelId="{7D6CAF1F-2509-4DB7-8BB9-00CA3B862972}" type="presOf" srcId="{4D8B7EFF-9D81-4147-A78A-1411DDBD88FC}" destId="{53DA5E49-06A7-4FB1-9E06-10CB93046C6B}" srcOrd="0" destOrd="0" presId="urn:microsoft.com/office/officeart/2008/layout/VerticalCurvedList"/>
    <dgm:cxn modelId="{1976282C-EBC1-4A1C-B514-C3ADCCD9D21B}" srcId="{40B451D4-5A1C-43EE-852E-DDC8D9F0F1BA}" destId="{8D27DC11-E6F6-4660-8D6A-521785E384D5}" srcOrd="5" destOrd="0" parTransId="{08608141-A2E7-4045-B0C4-955ACE662575}" sibTransId="{43A9D0EE-9EB5-4491-B2BF-71A8B1DC27F3}"/>
    <dgm:cxn modelId="{AACDB35E-AAFF-4AE9-9C65-21FABD3AF8BC}" type="presOf" srcId="{35FDE1E2-3FED-4857-B7B9-8073A681A0EA}" destId="{48D1EE53-5101-4BC6-A767-992672E3EEF3}" srcOrd="0" destOrd="0" presId="urn:microsoft.com/office/officeart/2008/layout/VerticalCurvedList"/>
    <dgm:cxn modelId="{C3367A6B-B3B6-46D0-925C-EAEC8A426E2F}" srcId="{40B451D4-5A1C-43EE-852E-DDC8D9F0F1BA}" destId="{4D8B7EFF-9D81-4147-A78A-1411DDBD88FC}" srcOrd="3" destOrd="0" parTransId="{3A286185-90CE-410C-8DC8-ABA6409CFAF9}" sibTransId="{767A8BEE-80BA-4138-827E-EE766397E32C}"/>
    <dgm:cxn modelId="{5FA1BA4C-01A0-4D64-B746-841DECED6221}" srcId="{40B451D4-5A1C-43EE-852E-DDC8D9F0F1BA}" destId="{756AF13D-DC43-4A3F-ACF2-5375754B5FBD}" srcOrd="4" destOrd="0" parTransId="{CCB4A465-D9DD-4D62-85CD-9C61BD89F994}" sibTransId="{077B292C-71FA-4341-8EF0-3940881B5636}"/>
    <dgm:cxn modelId="{F7D2916D-053D-4D93-B9C3-D995D0626931}" type="presOf" srcId="{1CEF148C-B4C5-4144-A22F-91C4D646B81C}" destId="{50FAB253-DF4D-4C1E-918E-408510E611A3}" srcOrd="0" destOrd="0" presId="urn:microsoft.com/office/officeart/2008/layout/VerticalCurvedList"/>
    <dgm:cxn modelId="{E3E8D04D-EA5E-4929-8078-3F2B020EDDDB}" srcId="{40B451D4-5A1C-43EE-852E-DDC8D9F0F1BA}" destId="{0B10CA53-EC5C-447B-AE45-76B05615A050}" srcOrd="2" destOrd="0" parTransId="{DF9CB22A-3B0E-4CCC-97A2-0AE8CA8B6394}" sibTransId="{B614113A-394F-440E-A17B-65297ACC8860}"/>
    <dgm:cxn modelId="{17457D6E-498C-4CC3-A7F2-25DD62A2EE5F}" type="presOf" srcId="{E6F6A062-884E-4E9C-A821-12B50DFA7D2E}" destId="{72DF3A27-BC70-4C34-8FA9-55FBEFF4B865}" srcOrd="0" destOrd="0" presId="urn:microsoft.com/office/officeart/2008/layout/VerticalCurvedList"/>
    <dgm:cxn modelId="{1BBA4B7F-C10B-42A9-A959-C89B64875F40}" type="presOf" srcId="{756AF13D-DC43-4A3F-ACF2-5375754B5FBD}" destId="{C477B21E-BCD2-4586-B8B4-414F330B89F7}" srcOrd="0" destOrd="0" presId="urn:microsoft.com/office/officeart/2008/layout/VerticalCurvedList"/>
    <dgm:cxn modelId="{33E9A391-70B0-4131-AA81-407810E2256A}" type="presOf" srcId="{40B451D4-5A1C-43EE-852E-DDC8D9F0F1BA}" destId="{2A6D0735-50D8-4325-9BE6-ABA1A27AEF3F}" srcOrd="0" destOrd="0" presId="urn:microsoft.com/office/officeart/2008/layout/VerticalCurvedList"/>
    <dgm:cxn modelId="{52889592-5844-4C41-83D5-301B65AAF3B3}" srcId="{40B451D4-5A1C-43EE-852E-DDC8D9F0F1BA}" destId="{913079DD-0CF3-4740-955E-8B7793984187}" srcOrd="0" destOrd="0" parTransId="{C25F7F64-D609-4DC7-BC0C-B202F5BB8719}" sibTransId="{E6F6A062-884E-4E9C-A821-12B50DFA7D2E}"/>
    <dgm:cxn modelId="{CB8145C9-C2C0-42D1-A918-4C74C4F788A1}" srcId="{40B451D4-5A1C-43EE-852E-DDC8D9F0F1BA}" destId="{1CEF148C-B4C5-4144-A22F-91C4D646B81C}" srcOrd="1" destOrd="0" parTransId="{C04F20D5-B26C-425E-AC41-12A7EF5395C2}" sibTransId="{B6E29FFC-B889-481A-9203-5AB3417BBCFD}"/>
    <dgm:cxn modelId="{15EE6FD5-433F-4DD5-A172-B77E97E2A857}" srcId="{40B451D4-5A1C-43EE-852E-DDC8D9F0F1BA}" destId="{35FDE1E2-3FED-4857-B7B9-8073A681A0EA}" srcOrd="6" destOrd="0" parTransId="{F561D5E9-0C81-4F87-A11D-38A64700BC05}" sibTransId="{DE908382-DACB-4FAE-BB2A-594B09BBF415}"/>
    <dgm:cxn modelId="{C7D848F1-C6B0-4392-B878-4400CB161FD4}" type="presOf" srcId="{913079DD-0CF3-4740-955E-8B7793984187}" destId="{0063EE0F-E4BD-480D-8485-D461D8C2EB56}" srcOrd="0" destOrd="0" presId="urn:microsoft.com/office/officeart/2008/layout/VerticalCurvedList"/>
    <dgm:cxn modelId="{B881E8FA-6FC9-442B-96CD-F8EE1595A0B5}" type="presOf" srcId="{8D27DC11-E6F6-4660-8D6A-521785E384D5}" destId="{69745BC1-AD9D-40FC-8AB1-89FC04552ABF}" srcOrd="0" destOrd="0" presId="urn:microsoft.com/office/officeart/2008/layout/VerticalCurvedList"/>
    <dgm:cxn modelId="{D350DE72-F608-4ADD-83BB-139475BA0D8E}" type="presParOf" srcId="{2A6D0735-50D8-4325-9BE6-ABA1A27AEF3F}" destId="{0CA9D026-8222-4EFF-9C9A-D6AE0BCF0C04}" srcOrd="0" destOrd="0" presId="urn:microsoft.com/office/officeart/2008/layout/VerticalCurvedList"/>
    <dgm:cxn modelId="{4B2E769A-4776-43F4-9893-9600A0490F11}" type="presParOf" srcId="{0CA9D026-8222-4EFF-9C9A-D6AE0BCF0C04}" destId="{74A8F814-285D-4BFF-BC71-103D244BE27F}" srcOrd="0" destOrd="0" presId="urn:microsoft.com/office/officeart/2008/layout/VerticalCurvedList"/>
    <dgm:cxn modelId="{C2DB5ED6-03E9-419E-8FB7-5B714ACFBE80}" type="presParOf" srcId="{74A8F814-285D-4BFF-BC71-103D244BE27F}" destId="{8CFCD0C3-F2AE-4049-BE09-211A1A3339D8}" srcOrd="0" destOrd="0" presId="urn:microsoft.com/office/officeart/2008/layout/VerticalCurvedList"/>
    <dgm:cxn modelId="{930B2142-F73E-4F6D-B822-885BFDBE8B0B}" type="presParOf" srcId="{74A8F814-285D-4BFF-BC71-103D244BE27F}" destId="{72DF3A27-BC70-4C34-8FA9-55FBEFF4B865}" srcOrd="1" destOrd="0" presId="urn:microsoft.com/office/officeart/2008/layout/VerticalCurvedList"/>
    <dgm:cxn modelId="{B5F4BE76-9390-4A28-8784-45EC7EE8FCF2}" type="presParOf" srcId="{74A8F814-285D-4BFF-BC71-103D244BE27F}" destId="{8FD60889-A50F-4CB0-B502-BF27F2B156AE}" srcOrd="2" destOrd="0" presId="urn:microsoft.com/office/officeart/2008/layout/VerticalCurvedList"/>
    <dgm:cxn modelId="{C84D45C5-2747-4F63-9C0C-A48BB85EE19C}" type="presParOf" srcId="{74A8F814-285D-4BFF-BC71-103D244BE27F}" destId="{5441CF7A-15FE-470A-97C2-AABCC5F74C45}" srcOrd="3" destOrd="0" presId="urn:microsoft.com/office/officeart/2008/layout/VerticalCurvedList"/>
    <dgm:cxn modelId="{4E71A567-9140-46FE-952F-049ABD486D84}" type="presParOf" srcId="{0CA9D026-8222-4EFF-9C9A-D6AE0BCF0C04}" destId="{0063EE0F-E4BD-480D-8485-D461D8C2EB56}" srcOrd="1" destOrd="0" presId="urn:microsoft.com/office/officeart/2008/layout/VerticalCurvedList"/>
    <dgm:cxn modelId="{DFAE3252-23FB-445B-97B2-97B1172CE336}" type="presParOf" srcId="{0CA9D026-8222-4EFF-9C9A-D6AE0BCF0C04}" destId="{AE7B65B0-C5B5-475E-B385-C10297E7920F}" srcOrd="2" destOrd="0" presId="urn:microsoft.com/office/officeart/2008/layout/VerticalCurvedList"/>
    <dgm:cxn modelId="{AB1CE9F8-681C-46A1-81C9-A93F972E067A}" type="presParOf" srcId="{AE7B65B0-C5B5-475E-B385-C10297E7920F}" destId="{7A4AFED4-D248-4C09-BBFC-A343395E2E2C}" srcOrd="0" destOrd="0" presId="urn:microsoft.com/office/officeart/2008/layout/VerticalCurvedList"/>
    <dgm:cxn modelId="{657A20A5-8FE5-4128-965F-E48C7051CB19}" type="presParOf" srcId="{0CA9D026-8222-4EFF-9C9A-D6AE0BCF0C04}" destId="{50FAB253-DF4D-4C1E-918E-408510E611A3}" srcOrd="3" destOrd="0" presId="urn:microsoft.com/office/officeart/2008/layout/VerticalCurvedList"/>
    <dgm:cxn modelId="{F98B282E-5CFC-4E13-87FB-684C51D159B5}" type="presParOf" srcId="{0CA9D026-8222-4EFF-9C9A-D6AE0BCF0C04}" destId="{2438C697-9BB7-4ED4-9E54-6C2A5BD51C8D}" srcOrd="4" destOrd="0" presId="urn:microsoft.com/office/officeart/2008/layout/VerticalCurvedList"/>
    <dgm:cxn modelId="{F228C0E8-CD9B-4540-ACEC-7525A05C1FED}" type="presParOf" srcId="{2438C697-9BB7-4ED4-9E54-6C2A5BD51C8D}" destId="{0D473494-2245-4B34-B123-179E32BE4428}" srcOrd="0" destOrd="0" presId="urn:microsoft.com/office/officeart/2008/layout/VerticalCurvedList"/>
    <dgm:cxn modelId="{BF757523-C33C-45F4-945C-69E20728D00B}" type="presParOf" srcId="{0CA9D026-8222-4EFF-9C9A-D6AE0BCF0C04}" destId="{5B81FC73-8F11-4423-99AB-A0BC4251FBF3}" srcOrd="5" destOrd="0" presId="urn:microsoft.com/office/officeart/2008/layout/VerticalCurvedList"/>
    <dgm:cxn modelId="{D1E41BF1-974B-454E-99CD-38653C21E61E}" type="presParOf" srcId="{0CA9D026-8222-4EFF-9C9A-D6AE0BCF0C04}" destId="{29C3CAB3-381A-4719-89D1-6E86A44A7056}" srcOrd="6" destOrd="0" presId="urn:microsoft.com/office/officeart/2008/layout/VerticalCurvedList"/>
    <dgm:cxn modelId="{3A41DE1F-11E1-4529-BFDE-58C4EFAD8D5D}" type="presParOf" srcId="{29C3CAB3-381A-4719-89D1-6E86A44A7056}" destId="{3669CFD8-FB63-4E34-B3C8-7A301537D3E6}" srcOrd="0" destOrd="0" presId="urn:microsoft.com/office/officeart/2008/layout/VerticalCurvedList"/>
    <dgm:cxn modelId="{13A31625-3253-432D-8CCC-87944C9163B2}" type="presParOf" srcId="{0CA9D026-8222-4EFF-9C9A-D6AE0BCF0C04}" destId="{53DA5E49-06A7-4FB1-9E06-10CB93046C6B}" srcOrd="7" destOrd="0" presId="urn:microsoft.com/office/officeart/2008/layout/VerticalCurvedList"/>
    <dgm:cxn modelId="{546A2FEE-5CC0-4A0D-B041-05B971093650}" type="presParOf" srcId="{0CA9D026-8222-4EFF-9C9A-D6AE0BCF0C04}" destId="{39E938E7-B18F-420B-B622-132FB00C83DE}" srcOrd="8" destOrd="0" presId="urn:microsoft.com/office/officeart/2008/layout/VerticalCurvedList"/>
    <dgm:cxn modelId="{48325D60-EA93-40D6-886C-B1F84BB73BF1}" type="presParOf" srcId="{39E938E7-B18F-420B-B622-132FB00C83DE}" destId="{DBF627A1-332F-4F2E-8C97-7E86154ED01E}" srcOrd="0" destOrd="0" presId="urn:microsoft.com/office/officeart/2008/layout/VerticalCurvedList"/>
    <dgm:cxn modelId="{133E9F48-BB92-4430-8F8F-0F5F746376AD}" type="presParOf" srcId="{0CA9D026-8222-4EFF-9C9A-D6AE0BCF0C04}" destId="{C477B21E-BCD2-4586-B8B4-414F330B89F7}" srcOrd="9" destOrd="0" presId="urn:microsoft.com/office/officeart/2008/layout/VerticalCurvedList"/>
    <dgm:cxn modelId="{A0C7AEF4-31F2-4E1A-8F9D-14B32482284B}" type="presParOf" srcId="{0CA9D026-8222-4EFF-9C9A-D6AE0BCF0C04}" destId="{E508A189-2D2D-44DE-9D99-AFD0F36ECC86}" srcOrd="10" destOrd="0" presId="urn:microsoft.com/office/officeart/2008/layout/VerticalCurvedList"/>
    <dgm:cxn modelId="{1F35B23C-B96E-4A38-9F6B-8FCA77DEB28C}" type="presParOf" srcId="{E508A189-2D2D-44DE-9D99-AFD0F36ECC86}" destId="{0434E56F-8D4E-4861-BB70-C8A325760A51}" srcOrd="0" destOrd="0" presId="urn:microsoft.com/office/officeart/2008/layout/VerticalCurvedList"/>
    <dgm:cxn modelId="{4FF2F45B-D382-4B29-B342-7F62EC233D34}" type="presParOf" srcId="{0CA9D026-8222-4EFF-9C9A-D6AE0BCF0C04}" destId="{69745BC1-AD9D-40FC-8AB1-89FC04552ABF}" srcOrd="11" destOrd="0" presId="urn:microsoft.com/office/officeart/2008/layout/VerticalCurvedList"/>
    <dgm:cxn modelId="{CE001177-1449-48D9-B34B-E327516EDBD3}" type="presParOf" srcId="{0CA9D026-8222-4EFF-9C9A-D6AE0BCF0C04}" destId="{9EF9CC72-692D-4F8E-B327-C86D0FA0FCD3}" srcOrd="12" destOrd="0" presId="urn:microsoft.com/office/officeart/2008/layout/VerticalCurvedList"/>
    <dgm:cxn modelId="{837816DE-BD97-4A13-8821-030D36C672C6}" type="presParOf" srcId="{9EF9CC72-692D-4F8E-B327-C86D0FA0FCD3}" destId="{B80426FA-DBBB-4C93-B100-92AC3F761C1D}" srcOrd="0" destOrd="0" presId="urn:microsoft.com/office/officeart/2008/layout/VerticalCurvedList"/>
    <dgm:cxn modelId="{9E1E8F81-9072-4F66-A097-8DDDCD89451F}" type="presParOf" srcId="{0CA9D026-8222-4EFF-9C9A-D6AE0BCF0C04}" destId="{48D1EE53-5101-4BC6-A767-992672E3EEF3}" srcOrd="13" destOrd="0" presId="urn:microsoft.com/office/officeart/2008/layout/VerticalCurvedList"/>
    <dgm:cxn modelId="{76BE4EF8-0520-4B95-8330-4DA78A31E3E9}" type="presParOf" srcId="{0CA9D026-8222-4EFF-9C9A-D6AE0BCF0C04}" destId="{A29A1B70-EF1C-4D7A-9597-8992DBC18F63}" srcOrd="14" destOrd="0" presId="urn:microsoft.com/office/officeart/2008/layout/VerticalCurvedList"/>
    <dgm:cxn modelId="{381810F6-2544-41A2-A0D3-E45FDAAF9EAE}" type="presParOf" srcId="{A29A1B70-EF1C-4D7A-9597-8992DBC18F63}" destId="{DD25632B-A115-4897-A3B4-71EF340F5E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F3A27-BC70-4C34-8FA9-55FBEFF4B865}">
      <dsp:nvSpPr>
        <dsp:cNvPr id="0" name=""/>
        <dsp:cNvSpPr/>
      </dsp:nvSpPr>
      <dsp:spPr>
        <a:xfrm>
          <a:off x="-7066856" y="-1081252"/>
          <a:ext cx="8417460" cy="8417460"/>
        </a:xfrm>
        <a:prstGeom prst="blockArc">
          <a:avLst>
            <a:gd name="adj1" fmla="val 18900000"/>
            <a:gd name="adj2" fmla="val 2700000"/>
            <a:gd name="adj3" fmla="val 25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3EE0F-E4BD-480D-8485-D461D8C2EB56}">
      <dsp:nvSpPr>
        <dsp:cNvPr id="0" name=""/>
        <dsp:cNvSpPr/>
      </dsp:nvSpPr>
      <dsp:spPr>
        <a:xfrm>
          <a:off x="438785" y="284350"/>
          <a:ext cx="6721566" cy="568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120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模块基本参数</a:t>
          </a:r>
        </a:p>
      </dsp:txBody>
      <dsp:txXfrm>
        <a:off x="438785" y="284350"/>
        <a:ext cx="6721566" cy="568450"/>
      </dsp:txXfrm>
    </dsp:sp>
    <dsp:sp modelId="{7A4AFED4-D248-4C09-BBFC-A343395E2E2C}">
      <dsp:nvSpPr>
        <dsp:cNvPr id="0" name=""/>
        <dsp:cNvSpPr/>
      </dsp:nvSpPr>
      <dsp:spPr>
        <a:xfrm>
          <a:off x="98347" y="242178"/>
          <a:ext cx="680875" cy="652794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50FAB253-DF4D-4C1E-918E-408510E611A3}">
      <dsp:nvSpPr>
        <dsp:cNvPr id="0" name=""/>
        <dsp:cNvSpPr/>
      </dsp:nvSpPr>
      <dsp:spPr>
        <a:xfrm>
          <a:off x="953568" y="1137526"/>
          <a:ext cx="6206783" cy="568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120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项目框架与策略</a:t>
          </a:r>
        </a:p>
      </dsp:txBody>
      <dsp:txXfrm>
        <a:off x="953568" y="1137526"/>
        <a:ext cx="6206783" cy="568450"/>
      </dsp:txXfrm>
    </dsp:sp>
    <dsp:sp modelId="{0D473494-2245-4B34-B123-179E32BE4428}">
      <dsp:nvSpPr>
        <dsp:cNvPr id="0" name=""/>
        <dsp:cNvSpPr/>
      </dsp:nvSpPr>
      <dsp:spPr>
        <a:xfrm>
          <a:off x="613130" y="1095354"/>
          <a:ext cx="680875" cy="652794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5B81FC73-8F11-4423-99AB-A0BC4251FBF3}">
      <dsp:nvSpPr>
        <dsp:cNvPr id="0" name=""/>
        <dsp:cNvSpPr/>
      </dsp:nvSpPr>
      <dsp:spPr>
        <a:xfrm>
          <a:off x="1235666" y="1990076"/>
          <a:ext cx="5924684" cy="568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120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模块实现细节</a:t>
          </a:r>
        </a:p>
      </dsp:txBody>
      <dsp:txXfrm>
        <a:off x="1235666" y="1990076"/>
        <a:ext cx="5924684" cy="568450"/>
      </dsp:txXfrm>
    </dsp:sp>
    <dsp:sp modelId="{3669CFD8-FB63-4E34-B3C8-7A301537D3E6}">
      <dsp:nvSpPr>
        <dsp:cNvPr id="0" name=""/>
        <dsp:cNvSpPr/>
      </dsp:nvSpPr>
      <dsp:spPr>
        <a:xfrm>
          <a:off x="895228" y="1947904"/>
          <a:ext cx="680875" cy="652794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53DA5E49-06A7-4FB1-9E06-10CB93046C6B}">
      <dsp:nvSpPr>
        <dsp:cNvPr id="0" name=""/>
        <dsp:cNvSpPr/>
      </dsp:nvSpPr>
      <dsp:spPr>
        <a:xfrm>
          <a:off x="1325737" y="2843252"/>
          <a:ext cx="5834613" cy="568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120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接口与配置</a:t>
          </a:r>
        </a:p>
      </dsp:txBody>
      <dsp:txXfrm>
        <a:off x="1325737" y="2843252"/>
        <a:ext cx="5834613" cy="568450"/>
      </dsp:txXfrm>
    </dsp:sp>
    <dsp:sp modelId="{DBF627A1-332F-4F2E-8C97-7E86154ED01E}">
      <dsp:nvSpPr>
        <dsp:cNvPr id="0" name=""/>
        <dsp:cNvSpPr/>
      </dsp:nvSpPr>
      <dsp:spPr>
        <a:xfrm>
          <a:off x="985300" y="2801080"/>
          <a:ext cx="680875" cy="652794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C477B21E-BCD2-4586-B8B4-414F330B89F7}">
      <dsp:nvSpPr>
        <dsp:cNvPr id="0" name=""/>
        <dsp:cNvSpPr/>
      </dsp:nvSpPr>
      <dsp:spPr>
        <a:xfrm>
          <a:off x="1235666" y="3696428"/>
          <a:ext cx="5924684" cy="568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120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验证方法</a:t>
          </a:r>
        </a:p>
      </dsp:txBody>
      <dsp:txXfrm>
        <a:off x="1235666" y="3696428"/>
        <a:ext cx="5924684" cy="568450"/>
      </dsp:txXfrm>
    </dsp:sp>
    <dsp:sp modelId="{0434E56F-8D4E-4861-BB70-C8A325760A51}">
      <dsp:nvSpPr>
        <dsp:cNvPr id="0" name=""/>
        <dsp:cNvSpPr/>
      </dsp:nvSpPr>
      <dsp:spPr>
        <a:xfrm>
          <a:off x="895228" y="3654256"/>
          <a:ext cx="680875" cy="652794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69745BC1-AD9D-40FC-8AB1-89FC04552ABF}">
      <dsp:nvSpPr>
        <dsp:cNvPr id="0" name=""/>
        <dsp:cNvSpPr/>
      </dsp:nvSpPr>
      <dsp:spPr>
        <a:xfrm>
          <a:off x="953568" y="4548979"/>
          <a:ext cx="6206783" cy="568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120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设计优缺点</a:t>
          </a:r>
        </a:p>
      </dsp:txBody>
      <dsp:txXfrm>
        <a:off x="953568" y="4548979"/>
        <a:ext cx="6206783" cy="568450"/>
      </dsp:txXfrm>
    </dsp:sp>
    <dsp:sp modelId="{B80426FA-DBBB-4C93-B100-92AC3F761C1D}">
      <dsp:nvSpPr>
        <dsp:cNvPr id="0" name=""/>
        <dsp:cNvSpPr/>
      </dsp:nvSpPr>
      <dsp:spPr>
        <a:xfrm>
          <a:off x="613130" y="4506807"/>
          <a:ext cx="680875" cy="652794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48D1EE53-5101-4BC6-A767-992672E3EEF3}">
      <dsp:nvSpPr>
        <dsp:cNvPr id="0" name=""/>
        <dsp:cNvSpPr/>
      </dsp:nvSpPr>
      <dsp:spPr>
        <a:xfrm>
          <a:off x="438785" y="5402155"/>
          <a:ext cx="6721566" cy="568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1208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后续开发计划</a:t>
          </a:r>
        </a:p>
      </dsp:txBody>
      <dsp:txXfrm>
        <a:off x="438785" y="5402155"/>
        <a:ext cx="6721566" cy="568450"/>
      </dsp:txXfrm>
    </dsp:sp>
    <dsp:sp modelId="{DD25632B-A115-4897-A3B4-71EF340F5E8A}">
      <dsp:nvSpPr>
        <dsp:cNvPr id="0" name=""/>
        <dsp:cNvSpPr/>
      </dsp:nvSpPr>
      <dsp:spPr>
        <a:xfrm>
          <a:off x="83503" y="5331098"/>
          <a:ext cx="710563" cy="710563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17A91D-8102-61DC-5128-C0B286810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52C8CF-B01E-11EE-A0DF-ABAA3B789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2EC5-CFB6-459B-B0DA-EB7735D700A7}" type="datetime1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FDFC8-1732-ED67-ACB1-E3CB20992A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C272D-962D-FE9B-EFA3-535945CABF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7B64E-0D88-421E-BC55-BFFDB6951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5465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9E80D-3B1D-4693-B182-6711F1CDBB94}" type="datetime1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F0CF10C-4F2D-6524-306F-313A3271BDC5}"/>
              </a:ext>
            </a:extLst>
          </p:cNvPr>
          <p:cNvGrpSpPr/>
          <p:nvPr/>
        </p:nvGrpSpPr>
        <p:grpSpPr>
          <a:xfrm>
            <a:off x="0" y="-1"/>
            <a:ext cx="12204636" cy="6858001"/>
            <a:chOff x="0" y="-1"/>
            <a:chExt cx="12204636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1C14B4-195F-1DC2-B8F9-14EBDDA62F29}"/>
                </a:ext>
              </a:extLst>
            </p:cNvPr>
            <p:cNvGrpSpPr/>
            <p:nvPr/>
          </p:nvGrpSpPr>
          <p:grpSpPr>
            <a:xfrm>
              <a:off x="4767846" y="-1"/>
              <a:ext cx="7436790" cy="6661588"/>
              <a:chOff x="4767846" y="-1"/>
              <a:chExt cx="7436790" cy="666158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9B94701-9880-50DC-95C1-D6A337F7D25F}"/>
                  </a:ext>
                </a:extLst>
              </p:cNvPr>
              <p:cNvSpPr/>
              <p:nvPr/>
            </p:nvSpPr>
            <p:spPr>
              <a:xfrm>
                <a:off x="4767846" y="-1"/>
                <a:ext cx="7436790" cy="6661588"/>
              </a:xfrm>
              <a:custGeom>
                <a:avLst/>
                <a:gdLst>
                  <a:gd name="connsiteX0" fmla="*/ 111058 w 5911924"/>
                  <a:gd name="connsiteY0" fmla="*/ 0 h 5294318"/>
                  <a:gd name="connsiteX1" fmla="*/ 5911924 w 5911924"/>
                  <a:gd name="connsiteY1" fmla="*/ 0 h 5294318"/>
                  <a:gd name="connsiteX2" fmla="*/ 5911924 w 5911924"/>
                  <a:gd name="connsiteY2" fmla="*/ 5242092 h 5294318"/>
                  <a:gd name="connsiteX3" fmla="*/ 5516536 w 5911924"/>
                  <a:gd name="connsiteY3" fmla="*/ 5278871 h 5294318"/>
                  <a:gd name="connsiteX4" fmla="*/ 4337608 w 5911924"/>
                  <a:gd name="connsiteY4" fmla="*/ 5204608 h 5294318"/>
                  <a:gd name="connsiteX5" fmla="*/ 3122102 w 5911924"/>
                  <a:gd name="connsiteY5" fmla="*/ 4243903 h 5294318"/>
                  <a:gd name="connsiteX6" fmla="*/ 2721752 w 5911924"/>
                  <a:gd name="connsiteY6" fmla="*/ 2973941 h 5294318"/>
                  <a:gd name="connsiteX7" fmla="*/ 1674656 w 5911924"/>
                  <a:gd name="connsiteY7" fmla="*/ 2358962 h 5294318"/>
                  <a:gd name="connsiteX8" fmla="*/ 57236 w 5911924"/>
                  <a:gd name="connsiteY8" fmla="*/ 206215 h 5294318"/>
                  <a:gd name="connsiteX0" fmla="*/ 57236 w 5911924"/>
                  <a:gd name="connsiteY0" fmla="*/ 206215 h 5294318"/>
                  <a:gd name="connsiteX1" fmla="*/ 5911924 w 5911924"/>
                  <a:gd name="connsiteY1" fmla="*/ 0 h 5294318"/>
                  <a:gd name="connsiteX2" fmla="*/ 5911924 w 5911924"/>
                  <a:gd name="connsiteY2" fmla="*/ 5242092 h 5294318"/>
                  <a:gd name="connsiteX3" fmla="*/ 5516536 w 5911924"/>
                  <a:gd name="connsiteY3" fmla="*/ 5278871 h 5294318"/>
                  <a:gd name="connsiteX4" fmla="*/ 4337608 w 5911924"/>
                  <a:gd name="connsiteY4" fmla="*/ 5204608 h 5294318"/>
                  <a:gd name="connsiteX5" fmla="*/ 3122102 w 5911924"/>
                  <a:gd name="connsiteY5" fmla="*/ 4243903 h 5294318"/>
                  <a:gd name="connsiteX6" fmla="*/ 2721752 w 5911924"/>
                  <a:gd name="connsiteY6" fmla="*/ 2973941 h 5294318"/>
                  <a:gd name="connsiteX7" fmla="*/ 1674656 w 5911924"/>
                  <a:gd name="connsiteY7" fmla="*/ 2358962 h 5294318"/>
                  <a:gd name="connsiteX8" fmla="*/ 57236 w 5911924"/>
                  <a:gd name="connsiteY8" fmla="*/ 206215 h 5294318"/>
                  <a:gd name="connsiteX0" fmla="*/ 56656 w 5921480"/>
                  <a:gd name="connsiteY0" fmla="*/ 3478 h 5294318"/>
                  <a:gd name="connsiteX1" fmla="*/ 5921480 w 5921480"/>
                  <a:gd name="connsiteY1" fmla="*/ 0 h 5294318"/>
                  <a:gd name="connsiteX2" fmla="*/ 5921480 w 5921480"/>
                  <a:gd name="connsiteY2" fmla="*/ 5242092 h 5294318"/>
                  <a:gd name="connsiteX3" fmla="*/ 5526092 w 5921480"/>
                  <a:gd name="connsiteY3" fmla="*/ 5278871 h 5294318"/>
                  <a:gd name="connsiteX4" fmla="*/ 4347164 w 5921480"/>
                  <a:gd name="connsiteY4" fmla="*/ 5204608 h 5294318"/>
                  <a:gd name="connsiteX5" fmla="*/ 3131658 w 5921480"/>
                  <a:gd name="connsiteY5" fmla="*/ 4243903 h 5294318"/>
                  <a:gd name="connsiteX6" fmla="*/ 2731308 w 5921480"/>
                  <a:gd name="connsiteY6" fmla="*/ 2973941 h 5294318"/>
                  <a:gd name="connsiteX7" fmla="*/ 1684212 w 5921480"/>
                  <a:gd name="connsiteY7" fmla="*/ 2358962 h 5294318"/>
                  <a:gd name="connsiteX8" fmla="*/ 56656 w 5921480"/>
                  <a:gd name="connsiteY8" fmla="*/ 3478 h 5294318"/>
                  <a:gd name="connsiteX0" fmla="*/ 65867 w 5930691"/>
                  <a:gd name="connsiteY0" fmla="*/ 3478 h 5294318"/>
                  <a:gd name="connsiteX1" fmla="*/ 5930691 w 5930691"/>
                  <a:gd name="connsiteY1" fmla="*/ 0 h 5294318"/>
                  <a:gd name="connsiteX2" fmla="*/ 5930691 w 5930691"/>
                  <a:gd name="connsiteY2" fmla="*/ 5242092 h 5294318"/>
                  <a:gd name="connsiteX3" fmla="*/ 5535303 w 5930691"/>
                  <a:gd name="connsiteY3" fmla="*/ 5278871 h 5294318"/>
                  <a:gd name="connsiteX4" fmla="*/ 4356375 w 5930691"/>
                  <a:gd name="connsiteY4" fmla="*/ 5204608 h 5294318"/>
                  <a:gd name="connsiteX5" fmla="*/ 3140869 w 5930691"/>
                  <a:gd name="connsiteY5" fmla="*/ 4243903 h 5294318"/>
                  <a:gd name="connsiteX6" fmla="*/ 2740519 w 5930691"/>
                  <a:gd name="connsiteY6" fmla="*/ 2973941 h 5294318"/>
                  <a:gd name="connsiteX7" fmla="*/ 1551508 w 5930691"/>
                  <a:gd name="connsiteY7" fmla="*/ 2328552 h 5294318"/>
                  <a:gd name="connsiteX8" fmla="*/ 65867 w 5930691"/>
                  <a:gd name="connsiteY8" fmla="*/ 3478 h 5294318"/>
                  <a:gd name="connsiteX0" fmla="*/ 60950 w 5925774"/>
                  <a:gd name="connsiteY0" fmla="*/ 3478 h 5294318"/>
                  <a:gd name="connsiteX1" fmla="*/ 5925774 w 5925774"/>
                  <a:gd name="connsiteY1" fmla="*/ 0 h 5294318"/>
                  <a:gd name="connsiteX2" fmla="*/ 5925774 w 5925774"/>
                  <a:gd name="connsiteY2" fmla="*/ 5242092 h 5294318"/>
                  <a:gd name="connsiteX3" fmla="*/ 5530386 w 5925774"/>
                  <a:gd name="connsiteY3" fmla="*/ 5278871 h 5294318"/>
                  <a:gd name="connsiteX4" fmla="*/ 4351458 w 5925774"/>
                  <a:gd name="connsiteY4" fmla="*/ 5204608 h 5294318"/>
                  <a:gd name="connsiteX5" fmla="*/ 3135952 w 5925774"/>
                  <a:gd name="connsiteY5" fmla="*/ 4243903 h 5294318"/>
                  <a:gd name="connsiteX6" fmla="*/ 2735602 w 5925774"/>
                  <a:gd name="connsiteY6" fmla="*/ 2973941 h 5294318"/>
                  <a:gd name="connsiteX7" fmla="*/ 1617549 w 5925774"/>
                  <a:gd name="connsiteY7" fmla="*/ 2277868 h 5294318"/>
                  <a:gd name="connsiteX8" fmla="*/ 60950 w 5925774"/>
                  <a:gd name="connsiteY8" fmla="*/ 3478 h 5294318"/>
                  <a:gd name="connsiteX0" fmla="*/ 60950 w 5925774"/>
                  <a:gd name="connsiteY0" fmla="*/ 3478 h 5294318"/>
                  <a:gd name="connsiteX1" fmla="*/ 5925774 w 5925774"/>
                  <a:gd name="connsiteY1" fmla="*/ 0 h 5294318"/>
                  <a:gd name="connsiteX2" fmla="*/ 5530386 w 5925774"/>
                  <a:gd name="connsiteY2" fmla="*/ 5278871 h 5294318"/>
                  <a:gd name="connsiteX3" fmla="*/ 4351458 w 5925774"/>
                  <a:gd name="connsiteY3" fmla="*/ 5204608 h 5294318"/>
                  <a:gd name="connsiteX4" fmla="*/ 3135952 w 5925774"/>
                  <a:gd name="connsiteY4" fmla="*/ 4243903 h 5294318"/>
                  <a:gd name="connsiteX5" fmla="*/ 2735602 w 5925774"/>
                  <a:gd name="connsiteY5" fmla="*/ 2973941 h 5294318"/>
                  <a:gd name="connsiteX6" fmla="*/ 1617549 w 5925774"/>
                  <a:gd name="connsiteY6" fmla="*/ 2277868 h 5294318"/>
                  <a:gd name="connsiteX7" fmla="*/ 60950 w 5925774"/>
                  <a:gd name="connsiteY7" fmla="*/ 3478 h 5294318"/>
                  <a:gd name="connsiteX0" fmla="*/ 60950 w 5935859"/>
                  <a:gd name="connsiteY0" fmla="*/ 3478 h 5317112"/>
                  <a:gd name="connsiteX1" fmla="*/ 5925774 w 5935859"/>
                  <a:gd name="connsiteY1" fmla="*/ 0 h 5317112"/>
                  <a:gd name="connsiteX2" fmla="*/ 5935859 w 5935859"/>
                  <a:gd name="connsiteY2" fmla="*/ 5278871 h 5317112"/>
                  <a:gd name="connsiteX3" fmla="*/ 4351458 w 5935859"/>
                  <a:gd name="connsiteY3" fmla="*/ 5204608 h 5317112"/>
                  <a:gd name="connsiteX4" fmla="*/ 3135952 w 5935859"/>
                  <a:gd name="connsiteY4" fmla="*/ 4243903 h 5317112"/>
                  <a:gd name="connsiteX5" fmla="*/ 2735602 w 5935859"/>
                  <a:gd name="connsiteY5" fmla="*/ 2973941 h 5317112"/>
                  <a:gd name="connsiteX6" fmla="*/ 1617549 w 5935859"/>
                  <a:gd name="connsiteY6" fmla="*/ 2277868 h 5317112"/>
                  <a:gd name="connsiteX7" fmla="*/ 60950 w 5935859"/>
                  <a:gd name="connsiteY7" fmla="*/ 3478 h 531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35859" h="5317112">
                    <a:moveTo>
                      <a:pt x="60950" y="3478"/>
                    </a:moveTo>
                    <a:lnTo>
                      <a:pt x="5925774" y="0"/>
                    </a:lnTo>
                    <a:cubicBezTo>
                      <a:pt x="5929136" y="1759624"/>
                      <a:pt x="5932497" y="3519247"/>
                      <a:pt x="5935859" y="5278871"/>
                    </a:cubicBezTo>
                    <a:cubicBezTo>
                      <a:pt x="5539290" y="5307344"/>
                      <a:pt x="4818109" y="5377103"/>
                      <a:pt x="4351458" y="5204608"/>
                    </a:cubicBezTo>
                    <a:cubicBezTo>
                      <a:pt x="3884807" y="5032113"/>
                      <a:pt x="3349574" y="4743921"/>
                      <a:pt x="3135952" y="4243903"/>
                    </a:cubicBezTo>
                    <a:cubicBezTo>
                      <a:pt x="2961156" y="3834644"/>
                      <a:pt x="2980148" y="3343702"/>
                      <a:pt x="2735602" y="2973941"/>
                    </a:cubicBezTo>
                    <a:cubicBezTo>
                      <a:pt x="2503493" y="2623341"/>
                      <a:pt x="2027816" y="2283078"/>
                      <a:pt x="1617549" y="2277868"/>
                    </a:cubicBezTo>
                    <a:cubicBezTo>
                      <a:pt x="405847" y="2263214"/>
                      <a:pt x="-203344" y="1236015"/>
                      <a:pt x="60950" y="3478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73E8984-2A5D-33FF-11D6-77506EBA45C8}"/>
                  </a:ext>
                </a:extLst>
              </p:cNvPr>
              <p:cNvSpPr/>
              <p:nvPr/>
            </p:nvSpPr>
            <p:spPr>
              <a:xfrm>
                <a:off x="6093020" y="1"/>
                <a:ext cx="6098980" cy="5454080"/>
              </a:xfrm>
              <a:custGeom>
                <a:avLst/>
                <a:gdLst>
                  <a:gd name="connsiteX0" fmla="*/ 6098980 w 6098980"/>
                  <a:gd name="connsiteY0" fmla="*/ 0 h 5454080"/>
                  <a:gd name="connsiteX1" fmla="*/ 6098980 w 6098980"/>
                  <a:gd name="connsiteY1" fmla="*/ 5405312 h 5454080"/>
                  <a:gd name="connsiteX2" fmla="*/ 5691281 w 6098980"/>
                  <a:gd name="connsiteY2" fmla="*/ 5443236 h 5454080"/>
                  <a:gd name="connsiteX3" fmla="*/ 4475646 w 6098980"/>
                  <a:gd name="connsiteY3" fmla="*/ 5366661 h 5454080"/>
                  <a:gd name="connsiteX4" fmla="*/ 2949178 w 6098980"/>
                  <a:gd name="connsiteY4" fmla="*/ 3993639 h 5454080"/>
                  <a:gd name="connsiteX5" fmla="*/ 1640880 w 6098980"/>
                  <a:gd name="connsiteY5" fmla="*/ 2546711 h 5454080"/>
                  <a:gd name="connsiteX6" fmla="*/ 74699 w 6098980"/>
                  <a:gd name="connsiteY6" fmla="*/ 9436 h 545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980" h="5454080">
                    <a:moveTo>
                      <a:pt x="6098980" y="0"/>
                    </a:moveTo>
                    <a:lnTo>
                      <a:pt x="6098980" y="5405312"/>
                    </a:lnTo>
                    <a:lnTo>
                      <a:pt x="5691281" y="5443236"/>
                    </a:lnTo>
                    <a:cubicBezTo>
                      <a:pt x="5282364" y="5472595"/>
                      <a:pt x="4987251" y="5440785"/>
                      <a:pt x="4475646" y="5366661"/>
                    </a:cubicBezTo>
                    <a:cubicBezTo>
                      <a:pt x="3421729" y="5213963"/>
                      <a:pt x="3256538" y="4565233"/>
                      <a:pt x="2949178" y="3993639"/>
                    </a:cubicBezTo>
                    <a:cubicBezTo>
                      <a:pt x="2641818" y="3422047"/>
                      <a:pt x="3017310" y="2892022"/>
                      <a:pt x="1640880" y="2546711"/>
                    </a:cubicBezTo>
                    <a:cubicBezTo>
                      <a:pt x="264451" y="2201400"/>
                      <a:pt x="-197824" y="1280350"/>
                      <a:pt x="74699" y="9436"/>
                    </a:cubicBezTo>
                    <a:close/>
                  </a:path>
                </a:pathLst>
              </a:custGeom>
              <a:solidFill>
                <a:schemeClr val="accent1">
                  <a:alpha val="3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AA04869-A26F-D476-617D-CB172F260EF6}"/>
                  </a:ext>
                </a:extLst>
              </p:cNvPr>
              <p:cNvSpPr/>
              <p:nvPr/>
            </p:nvSpPr>
            <p:spPr>
              <a:xfrm>
                <a:off x="5874530" y="0"/>
                <a:ext cx="6317471" cy="5268687"/>
              </a:xfrm>
              <a:custGeom>
                <a:avLst/>
                <a:gdLst>
                  <a:gd name="connsiteX0" fmla="*/ 3377 w 6317471"/>
                  <a:gd name="connsiteY0" fmla="*/ 0 h 5268687"/>
                  <a:gd name="connsiteX1" fmla="*/ 6317471 w 6317471"/>
                  <a:gd name="connsiteY1" fmla="*/ 0 h 5268687"/>
                  <a:gd name="connsiteX2" fmla="*/ 6317471 w 6317471"/>
                  <a:gd name="connsiteY2" fmla="*/ 5264163 h 5268687"/>
                  <a:gd name="connsiteX3" fmla="*/ 6170107 w 6317471"/>
                  <a:gd name="connsiteY3" fmla="*/ 5268682 h 5268687"/>
                  <a:gd name="connsiteX4" fmla="*/ 3996969 w 6317471"/>
                  <a:gd name="connsiteY4" fmla="*/ 4218628 h 5268687"/>
                  <a:gd name="connsiteX5" fmla="*/ 1932026 w 6317471"/>
                  <a:gd name="connsiteY5" fmla="*/ 2153683 h 5268687"/>
                  <a:gd name="connsiteX6" fmla="*/ 3377 w 6317471"/>
                  <a:gd name="connsiteY6" fmla="*/ 0 h 5268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7471" h="5268687">
                    <a:moveTo>
                      <a:pt x="3377" y="0"/>
                    </a:moveTo>
                    <a:lnTo>
                      <a:pt x="6317471" y="0"/>
                    </a:lnTo>
                    <a:lnTo>
                      <a:pt x="6317471" y="5264163"/>
                    </a:lnTo>
                    <a:lnTo>
                      <a:pt x="6170107" y="5268682"/>
                    </a:lnTo>
                    <a:cubicBezTo>
                      <a:pt x="5271511" y="5270389"/>
                      <a:pt x="4375597" y="4886831"/>
                      <a:pt x="3996969" y="4218628"/>
                    </a:cubicBezTo>
                    <a:cubicBezTo>
                      <a:pt x="3441244" y="3237563"/>
                      <a:pt x="3232624" y="2424987"/>
                      <a:pt x="1932026" y="2153683"/>
                    </a:cubicBezTo>
                    <a:cubicBezTo>
                      <a:pt x="631427" y="1882379"/>
                      <a:pt x="-54432" y="422447"/>
                      <a:pt x="3377" y="0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r="-488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88C44D-FA25-C5C5-E819-1EAC0B74BDDD}"/>
                </a:ext>
              </a:extLst>
            </p:cNvPr>
            <p:cNvGrpSpPr/>
            <p:nvPr/>
          </p:nvGrpSpPr>
          <p:grpSpPr>
            <a:xfrm>
              <a:off x="0" y="5699420"/>
              <a:ext cx="3462516" cy="1158580"/>
              <a:chOff x="0" y="5699420"/>
              <a:chExt cx="3462516" cy="115858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C307605-EEDF-CD7F-9EAB-3052A0BC7FAB}"/>
                  </a:ext>
                </a:extLst>
              </p:cNvPr>
              <p:cNvSpPr/>
              <p:nvPr/>
            </p:nvSpPr>
            <p:spPr>
              <a:xfrm>
                <a:off x="0" y="5699420"/>
                <a:ext cx="3462516" cy="1158580"/>
              </a:xfrm>
              <a:custGeom>
                <a:avLst/>
                <a:gdLst>
                  <a:gd name="connsiteX0" fmla="*/ 1092113 w 3462516"/>
                  <a:gd name="connsiteY0" fmla="*/ 892 h 1158580"/>
                  <a:gd name="connsiteX1" fmla="*/ 1230862 w 3462516"/>
                  <a:gd name="connsiteY1" fmla="*/ 3066 h 1158580"/>
                  <a:gd name="connsiteX2" fmla="*/ 2041035 w 3462516"/>
                  <a:gd name="connsiteY2" fmla="*/ 212438 h 1158580"/>
                  <a:gd name="connsiteX3" fmla="*/ 3462516 w 3462516"/>
                  <a:gd name="connsiteY3" fmla="*/ 1151500 h 1158580"/>
                  <a:gd name="connsiteX4" fmla="*/ 3461101 w 3462516"/>
                  <a:gd name="connsiteY4" fmla="*/ 1158580 h 1158580"/>
                  <a:gd name="connsiteX5" fmla="*/ 0 w 3462516"/>
                  <a:gd name="connsiteY5" fmla="*/ 1158580 h 1158580"/>
                  <a:gd name="connsiteX6" fmla="*/ 0 w 3462516"/>
                  <a:gd name="connsiteY6" fmla="*/ 1158576 h 1158580"/>
                  <a:gd name="connsiteX7" fmla="*/ 0 w 3462516"/>
                  <a:gd name="connsiteY7" fmla="*/ 58150 h 1158580"/>
                  <a:gd name="connsiteX8" fmla="*/ 109072 w 3462516"/>
                  <a:gd name="connsiteY8" fmla="*/ 72930 h 1158580"/>
                  <a:gd name="connsiteX9" fmla="*/ 1092113 w 3462516"/>
                  <a:gd name="connsiteY9" fmla="*/ 892 h 115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62516" h="1158580">
                    <a:moveTo>
                      <a:pt x="1092113" y="892"/>
                    </a:moveTo>
                    <a:cubicBezTo>
                      <a:pt x="1141049" y="-707"/>
                      <a:pt x="1187547" y="-257"/>
                      <a:pt x="1230862" y="3066"/>
                    </a:cubicBezTo>
                    <a:cubicBezTo>
                      <a:pt x="1577385" y="29641"/>
                      <a:pt x="1678057" y="7584"/>
                      <a:pt x="2041035" y="212438"/>
                    </a:cubicBezTo>
                    <a:cubicBezTo>
                      <a:pt x="2358641" y="391685"/>
                      <a:pt x="3428022" y="917266"/>
                      <a:pt x="3462516" y="1151500"/>
                    </a:cubicBezTo>
                    <a:lnTo>
                      <a:pt x="3461101" y="1158580"/>
                    </a:lnTo>
                    <a:lnTo>
                      <a:pt x="0" y="1158580"/>
                    </a:lnTo>
                    <a:lnTo>
                      <a:pt x="0" y="1158576"/>
                    </a:lnTo>
                    <a:lnTo>
                      <a:pt x="0" y="58150"/>
                    </a:lnTo>
                    <a:lnTo>
                      <a:pt x="109072" y="72930"/>
                    </a:lnTo>
                    <a:cubicBezTo>
                      <a:pt x="417126" y="93802"/>
                      <a:pt x="798496" y="10481"/>
                      <a:pt x="1092113" y="892"/>
                    </a:cubicBez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8EEE7B4-8430-AFFD-F64F-1D01D147C36A}"/>
                  </a:ext>
                </a:extLst>
              </p:cNvPr>
              <p:cNvSpPr/>
              <p:nvPr/>
            </p:nvSpPr>
            <p:spPr>
              <a:xfrm>
                <a:off x="0" y="5884800"/>
                <a:ext cx="2557026" cy="973200"/>
              </a:xfrm>
              <a:custGeom>
                <a:avLst/>
                <a:gdLst>
                  <a:gd name="connsiteX0" fmla="*/ 738925 w 2557026"/>
                  <a:gd name="connsiteY0" fmla="*/ 865 h 973200"/>
                  <a:gd name="connsiteX1" fmla="*/ 1421905 w 2557026"/>
                  <a:gd name="connsiteY1" fmla="*/ 184749 h 973200"/>
                  <a:gd name="connsiteX2" fmla="*/ 2448057 w 2557026"/>
                  <a:gd name="connsiteY2" fmla="*/ 902518 h 973200"/>
                  <a:gd name="connsiteX3" fmla="*/ 2557026 w 2557026"/>
                  <a:gd name="connsiteY3" fmla="*/ 973200 h 973200"/>
                  <a:gd name="connsiteX4" fmla="*/ 0 w 2557026"/>
                  <a:gd name="connsiteY4" fmla="*/ 973200 h 973200"/>
                  <a:gd name="connsiteX5" fmla="*/ 0 w 2557026"/>
                  <a:gd name="connsiteY5" fmla="*/ 115931 h 973200"/>
                  <a:gd name="connsiteX6" fmla="*/ 6646 w 2557026"/>
                  <a:gd name="connsiteY6" fmla="*/ 115596 h 973200"/>
                  <a:gd name="connsiteX7" fmla="*/ 738925 w 2557026"/>
                  <a:gd name="connsiteY7" fmla="*/ 865 h 9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7026" h="973200">
                    <a:moveTo>
                      <a:pt x="738925" y="865"/>
                    </a:moveTo>
                    <a:cubicBezTo>
                      <a:pt x="977291" y="-1221"/>
                      <a:pt x="1114598" y="19910"/>
                      <a:pt x="1421905" y="184749"/>
                    </a:cubicBezTo>
                    <a:cubicBezTo>
                      <a:pt x="1690799" y="328983"/>
                      <a:pt x="2118088" y="678463"/>
                      <a:pt x="2448057" y="902518"/>
                    </a:cubicBezTo>
                    <a:lnTo>
                      <a:pt x="2557026" y="973200"/>
                    </a:lnTo>
                    <a:lnTo>
                      <a:pt x="0" y="973200"/>
                    </a:lnTo>
                    <a:lnTo>
                      <a:pt x="0" y="115931"/>
                    </a:lnTo>
                    <a:lnTo>
                      <a:pt x="6646" y="115596"/>
                    </a:lnTo>
                    <a:cubicBezTo>
                      <a:pt x="129800" y="96418"/>
                      <a:pt x="503048" y="-10661"/>
                      <a:pt x="738925" y="865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49051" y="1403974"/>
            <a:ext cx="6551850" cy="24687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49051" y="4047083"/>
            <a:ext cx="3719749" cy="6990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8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60349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48153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645C73-C6F6-7AF1-F002-A8234C2F34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54740" cy="5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10539A-C1C4-6938-E08F-ABBF8809B51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27E2AD-3652-ED88-F70A-AB4CB38FE0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r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21FF61-D406-0CC5-1220-B0D3CCB8BCF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D53A-BD6A-44CA-AB8A-E012B8C924B7}" type="datetime1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E60884-96BA-DD1C-22DC-1F9276A7CA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54740" cy="5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EE4B864-6135-F141-9DE4-85C61C7C8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0">
            <a:blip r:embed="rId2"/>
            <a:srcRect/>
            <a:stretch>
              <a:fillRect r="-36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lvl="0" algn="ctr"/>
            <a:endParaRPr lang="zh-CN" alt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392877" y="491163"/>
            <a:ext cx="11406244" cy="5875674"/>
          </a:xfrm>
          <a:prstGeom prst="roundRect">
            <a:avLst>
              <a:gd name="adj" fmla="val 1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1500188"/>
            <a:ext cx="2836800" cy="9144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54FE-2A68-4354-8ABF-35F590313E91}" type="datetime1">
              <a:rPr lang="zh-CN" altLang="en-US" smtClean="0"/>
              <a:t>2024/5/20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3" name="Group 12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Freeform: Shape 14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A9D2DBD-C4B3-EFE5-4322-DFEB2B2E73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54740" cy="5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1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F1FE89-2817-3FEF-A6B3-74E428A731D1}"/>
              </a:ext>
            </a:extLst>
          </p:cNvPr>
          <p:cNvGrpSpPr/>
          <p:nvPr/>
        </p:nvGrpSpPr>
        <p:grpSpPr>
          <a:xfrm>
            <a:off x="-12636" y="-1"/>
            <a:ext cx="12204636" cy="6858001"/>
            <a:chOff x="0" y="-1"/>
            <a:chExt cx="12204636" cy="68580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295F41-1697-56FA-4378-B0A8BE842638}"/>
                </a:ext>
              </a:extLst>
            </p:cNvPr>
            <p:cNvGrpSpPr/>
            <p:nvPr/>
          </p:nvGrpSpPr>
          <p:grpSpPr>
            <a:xfrm>
              <a:off x="4767846" y="-1"/>
              <a:ext cx="7436790" cy="6661588"/>
              <a:chOff x="4767846" y="-1"/>
              <a:chExt cx="7436790" cy="666158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075AE5D-F934-6D10-9941-863C54EB5874}"/>
                  </a:ext>
                </a:extLst>
              </p:cNvPr>
              <p:cNvSpPr/>
              <p:nvPr/>
            </p:nvSpPr>
            <p:spPr>
              <a:xfrm>
                <a:off x="4767846" y="-1"/>
                <a:ext cx="7436790" cy="6661588"/>
              </a:xfrm>
              <a:custGeom>
                <a:avLst/>
                <a:gdLst>
                  <a:gd name="connsiteX0" fmla="*/ 111058 w 5911924"/>
                  <a:gd name="connsiteY0" fmla="*/ 0 h 5294318"/>
                  <a:gd name="connsiteX1" fmla="*/ 5911924 w 5911924"/>
                  <a:gd name="connsiteY1" fmla="*/ 0 h 5294318"/>
                  <a:gd name="connsiteX2" fmla="*/ 5911924 w 5911924"/>
                  <a:gd name="connsiteY2" fmla="*/ 5242092 h 5294318"/>
                  <a:gd name="connsiteX3" fmla="*/ 5516536 w 5911924"/>
                  <a:gd name="connsiteY3" fmla="*/ 5278871 h 5294318"/>
                  <a:gd name="connsiteX4" fmla="*/ 4337608 w 5911924"/>
                  <a:gd name="connsiteY4" fmla="*/ 5204608 h 5294318"/>
                  <a:gd name="connsiteX5" fmla="*/ 3122102 w 5911924"/>
                  <a:gd name="connsiteY5" fmla="*/ 4243903 h 5294318"/>
                  <a:gd name="connsiteX6" fmla="*/ 2721752 w 5911924"/>
                  <a:gd name="connsiteY6" fmla="*/ 2973941 h 5294318"/>
                  <a:gd name="connsiteX7" fmla="*/ 1674656 w 5911924"/>
                  <a:gd name="connsiteY7" fmla="*/ 2358962 h 5294318"/>
                  <a:gd name="connsiteX8" fmla="*/ 57236 w 5911924"/>
                  <a:gd name="connsiteY8" fmla="*/ 206215 h 5294318"/>
                  <a:gd name="connsiteX0" fmla="*/ 57236 w 5911924"/>
                  <a:gd name="connsiteY0" fmla="*/ 206215 h 5294318"/>
                  <a:gd name="connsiteX1" fmla="*/ 5911924 w 5911924"/>
                  <a:gd name="connsiteY1" fmla="*/ 0 h 5294318"/>
                  <a:gd name="connsiteX2" fmla="*/ 5911924 w 5911924"/>
                  <a:gd name="connsiteY2" fmla="*/ 5242092 h 5294318"/>
                  <a:gd name="connsiteX3" fmla="*/ 5516536 w 5911924"/>
                  <a:gd name="connsiteY3" fmla="*/ 5278871 h 5294318"/>
                  <a:gd name="connsiteX4" fmla="*/ 4337608 w 5911924"/>
                  <a:gd name="connsiteY4" fmla="*/ 5204608 h 5294318"/>
                  <a:gd name="connsiteX5" fmla="*/ 3122102 w 5911924"/>
                  <a:gd name="connsiteY5" fmla="*/ 4243903 h 5294318"/>
                  <a:gd name="connsiteX6" fmla="*/ 2721752 w 5911924"/>
                  <a:gd name="connsiteY6" fmla="*/ 2973941 h 5294318"/>
                  <a:gd name="connsiteX7" fmla="*/ 1674656 w 5911924"/>
                  <a:gd name="connsiteY7" fmla="*/ 2358962 h 5294318"/>
                  <a:gd name="connsiteX8" fmla="*/ 57236 w 5911924"/>
                  <a:gd name="connsiteY8" fmla="*/ 206215 h 5294318"/>
                  <a:gd name="connsiteX0" fmla="*/ 56656 w 5921480"/>
                  <a:gd name="connsiteY0" fmla="*/ 3478 h 5294318"/>
                  <a:gd name="connsiteX1" fmla="*/ 5921480 w 5921480"/>
                  <a:gd name="connsiteY1" fmla="*/ 0 h 5294318"/>
                  <a:gd name="connsiteX2" fmla="*/ 5921480 w 5921480"/>
                  <a:gd name="connsiteY2" fmla="*/ 5242092 h 5294318"/>
                  <a:gd name="connsiteX3" fmla="*/ 5526092 w 5921480"/>
                  <a:gd name="connsiteY3" fmla="*/ 5278871 h 5294318"/>
                  <a:gd name="connsiteX4" fmla="*/ 4347164 w 5921480"/>
                  <a:gd name="connsiteY4" fmla="*/ 5204608 h 5294318"/>
                  <a:gd name="connsiteX5" fmla="*/ 3131658 w 5921480"/>
                  <a:gd name="connsiteY5" fmla="*/ 4243903 h 5294318"/>
                  <a:gd name="connsiteX6" fmla="*/ 2731308 w 5921480"/>
                  <a:gd name="connsiteY6" fmla="*/ 2973941 h 5294318"/>
                  <a:gd name="connsiteX7" fmla="*/ 1684212 w 5921480"/>
                  <a:gd name="connsiteY7" fmla="*/ 2358962 h 5294318"/>
                  <a:gd name="connsiteX8" fmla="*/ 56656 w 5921480"/>
                  <a:gd name="connsiteY8" fmla="*/ 3478 h 5294318"/>
                  <a:gd name="connsiteX0" fmla="*/ 65867 w 5930691"/>
                  <a:gd name="connsiteY0" fmla="*/ 3478 h 5294318"/>
                  <a:gd name="connsiteX1" fmla="*/ 5930691 w 5930691"/>
                  <a:gd name="connsiteY1" fmla="*/ 0 h 5294318"/>
                  <a:gd name="connsiteX2" fmla="*/ 5930691 w 5930691"/>
                  <a:gd name="connsiteY2" fmla="*/ 5242092 h 5294318"/>
                  <a:gd name="connsiteX3" fmla="*/ 5535303 w 5930691"/>
                  <a:gd name="connsiteY3" fmla="*/ 5278871 h 5294318"/>
                  <a:gd name="connsiteX4" fmla="*/ 4356375 w 5930691"/>
                  <a:gd name="connsiteY4" fmla="*/ 5204608 h 5294318"/>
                  <a:gd name="connsiteX5" fmla="*/ 3140869 w 5930691"/>
                  <a:gd name="connsiteY5" fmla="*/ 4243903 h 5294318"/>
                  <a:gd name="connsiteX6" fmla="*/ 2740519 w 5930691"/>
                  <a:gd name="connsiteY6" fmla="*/ 2973941 h 5294318"/>
                  <a:gd name="connsiteX7" fmla="*/ 1551508 w 5930691"/>
                  <a:gd name="connsiteY7" fmla="*/ 2328552 h 5294318"/>
                  <a:gd name="connsiteX8" fmla="*/ 65867 w 5930691"/>
                  <a:gd name="connsiteY8" fmla="*/ 3478 h 5294318"/>
                  <a:gd name="connsiteX0" fmla="*/ 60950 w 5925774"/>
                  <a:gd name="connsiteY0" fmla="*/ 3478 h 5294318"/>
                  <a:gd name="connsiteX1" fmla="*/ 5925774 w 5925774"/>
                  <a:gd name="connsiteY1" fmla="*/ 0 h 5294318"/>
                  <a:gd name="connsiteX2" fmla="*/ 5925774 w 5925774"/>
                  <a:gd name="connsiteY2" fmla="*/ 5242092 h 5294318"/>
                  <a:gd name="connsiteX3" fmla="*/ 5530386 w 5925774"/>
                  <a:gd name="connsiteY3" fmla="*/ 5278871 h 5294318"/>
                  <a:gd name="connsiteX4" fmla="*/ 4351458 w 5925774"/>
                  <a:gd name="connsiteY4" fmla="*/ 5204608 h 5294318"/>
                  <a:gd name="connsiteX5" fmla="*/ 3135952 w 5925774"/>
                  <a:gd name="connsiteY5" fmla="*/ 4243903 h 5294318"/>
                  <a:gd name="connsiteX6" fmla="*/ 2735602 w 5925774"/>
                  <a:gd name="connsiteY6" fmla="*/ 2973941 h 5294318"/>
                  <a:gd name="connsiteX7" fmla="*/ 1617549 w 5925774"/>
                  <a:gd name="connsiteY7" fmla="*/ 2277868 h 5294318"/>
                  <a:gd name="connsiteX8" fmla="*/ 60950 w 5925774"/>
                  <a:gd name="connsiteY8" fmla="*/ 3478 h 5294318"/>
                  <a:gd name="connsiteX0" fmla="*/ 60950 w 5925774"/>
                  <a:gd name="connsiteY0" fmla="*/ 3478 h 5294318"/>
                  <a:gd name="connsiteX1" fmla="*/ 5925774 w 5925774"/>
                  <a:gd name="connsiteY1" fmla="*/ 0 h 5294318"/>
                  <a:gd name="connsiteX2" fmla="*/ 5530386 w 5925774"/>
                  <a:gd name="connsiteY2" fmla="*/ 5278871 h 5294318"/>
                  <a:gd name="connsiteX3" fmla="*/ 4351458 w 5925774"/>
                  <a:gd name="connsiteY3" fmla="*/ 5204608 h 5294318"/>
                  <a:gd name="connsiteX4" fmla="*/ 3135952 w 5925774"/>
                  <a:gd name="connsiteY4" fmla="*/ 4243903 h 5294318"/>
                  <a:gd name="connsiteX5" fmla="*/ 2735602 w 5925774"/>
                  <a:gd name="connsiteY5" fmla="*/ 2973941 h 5294318"/>
                  <a:gd name="connsiteX6" fmla="*/ 1617549 w 5925774"/>
                  <a:gd name="connsiteY6" fmla="*/ 2277868 h 5294318"/>
                  <a:gd name="connsiteX7" fmla="*/ 60950 w 5925774"/>
                  <a:gd name="connsiteY7" fmla="*/ 3478 h 5294318"/>
                  <a:gd name="connsiteX0" fmla="*/ 60950 w 5935859"/>
                  <a:gd name="connsiteY0" fmla="*/ 3478 h 5317112"/>
                  <a:gd name="connsiteX1" fmla="*/ 5925774 w 5935859"/>
                  <a:gd name="connsiteY1" fmla="*/ 0 h 5317112"/>
                  <a:gd name="connsiteX2" fmla="*/ 5935859 w 5935859"/>
                  <a:gd name="connsiteY2" fmla="*/ 5278871 h 5317112"/>
                  <a:gd name="connsiteX3" fmla="*/ 4351458 w 5935859"/>
                  <a:gd name="connsiteY3" fmla="*/ 5204608 h 5317112"/>
                  <a:gd name="connsiteX4" fmla="*/ 3135952 w 5935859"/>
                  <a:gd name="connsiteY4" fmla="*/ 4243903 h 5317112"/>
                  <a:gd name="connsiteX5" fmla="*/ 2735602 w 5935859"/>
                  <a:gd name="connsiteY5" fmla="*/ 2973941 h 5317112"/>
                  <a:gd name="connsiteX6" fmla="*/ 1617549 w 5935859"/>
                  <a:gd name="connsiteY6" fmla="*/ 2277868 h 5317112"/>
                  <a:gd name="connsiteX7" fmla="*/ 60950 w 5935859"/>
                  <a:gd name="connsiteY7" fmla="*/ 3478 h 531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35859" h="5317112">
                    <a:moveTo>
                      <a:pt x="60950" y="3478"/>
                    </a:moveTo>
                    <a:lnTo>
                      <a:pt x="5925774" y="0"/>
                    </a:lnTo>
                    <a:cubicBezTo>
                      <a:pt x="5929136" y="1759624"/>
                      <a:pt x="5932497" y="3519247"/>
                      <a:pt x="5935859" y="5278871"/>
                    </a:cubicBezTo>
                    <a:cubicBezTo>
                      <a:pt x="5539290" y="5307344"/>
                      <a:pt x="4818109" y="5377103"/>
                      <a:pt x="4351458" y="5204608"/>
                    </a:cubicBezTo>
                    <a:cubicBezTo>
                      <a:pt x="3884807" y="5032113"/>
                      <a:pt x="3349574" y="4743921"/>
                      <a:pt x="3135952" y="4243903"/>
                    </a:cubicBezTo>
                    <a:cubicBezTo>
                      <a:pt x="2961156" y="3834644"/>
                      <a:pt x="2980148" y="3343702"/>
                      <a:pt x="2735602" y="2973941"/>
                    </a:cubicBezTo>
                    <a:cubicBezTo>
                      <a:pt x="2503493" y="2623341"/>
                      <a:pt x="2027816" y="2283078"/>
                      <a:pt x="1617549" y="2277868"/>
                    </a:cubicBezTo>
                    <a:cubicBezTo>
                      <a:pt x="405847" y="2263214"/>
                      <a:pt x="-203344" y="1236015"/>
                      <a:pt x="60950" y="3478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B10AF71-5459-9770-D3A9-EB899BBBB7B1}"/>
                  </a:ext>
                </a:extLst>
              </p:cNvPr>
              <p:cNvSpPr/>
              <p:nvPr/>
            </p:nvSpPr>
            <p:spPr>
              <a:xfrm>
                <a:off x="6093020" y="1"/>
                <a:ext cx="6098980" cy="5454080"/>
              </a:xfrm>
              <a:custGeom>
                <a:avLst/>
                <a:gdLst>
                  <a:gd name="connsiteX0" fmla="*/ 6098980 w 6098980"/>
                  <a:gd name="connsiteY0" fmla="*/ 0 h 5454080"/>
                  <a:gd name="connsiteX1" fmla="*/ 6098980 w 6098980"/>
                  <a:gd name="connsiteY1" fmla="*/ 5405312 h 5454080"/>
                  <a:gd name="connsiteX2" fmla="*/ 5691281 w 6098980"/>
                  <a:gd name="connsiteY2" fmla="*/ 5443236 h 5454080"/>
                  <a:gd name="connsiteX3" fmla="*/ 4475646 w 6098980"/>
                  <a:gd name="connsiteY3" fmla="*/ 5366661 h 5454080"/>
                  <a:gd name="connsiteX4" fmla="*/ 2949178 w 6098980"/>
                  <a:gd name="connsiteY4" fmla="*/ 3993639 h 5454080"/>
                  <a:gd name="connsiteX5" fmla="*/ 1640880 w 6098980"/>
                  <a:gd name="connsiteY5" fmla="*/ 2546711 h 5454080"/>
                  <a:gd name="connsiteX6" fmla="*/ 74699 w 6098980"/>
                  <a:gd name="connsiteY6" fmla="*/ 9436 h 545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980" h="5454080">
                    <a:moveTo>
                      <a:pt x="6098980" y="0"/>
                    </a:moveTo>
                    <a:lnTo>
                      <a:pt x="6098980" y="5405312"/>
                    </a:lnTo>
                    <a:lnTo>
                      <a:pt x="5691281" y="5443236"/>
                    </a:lnTo>
                    <a:cubicBezTo>
                      <a:pt x="5282364" y="5472595"/>
                      <a:pt x="4987251" y="5440785"/>
                      <a:pt x="4475646" y="5366661"/>
                    </a:cubicBezTo>
                    <a:cubicBezTo>
                      <a:pt x="3421729" y="5213963"/>
                      <a:pt x="3256538" y="4565233"/>
                      <a:pt x="2949178" y="3993639"/>
                    </a:cubicBezTo>
                    <a:cubicBezTo>
                      <a:pt x="2641818" y="3422047"/>
                      <a:pt x="3017310" y="2892022"/>
                      <a:pt x="1640880" y="2546711"/>
                    </a:cubicBezTo>
                    <a:cubicBezTo>
                      <a:pt x="264451" y="2201400"/>
                      <a:pt x="-197824" y="1280350"/>
                      <a:pt x="74699" y="9436"/>
                    </a:cubicBezTo>
                    <a:close/>
                  </a:path>
                </a:pathLst>
              </a:custGeom>
              <a:solidFill>
                <a:schemeClr val="accent1">
                  <a:alpha val="3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DF10F68-78D2-90C2-6873-FC554F1C4124}"/>
                  </a:ext>
                </a:extLst>
              </p:cNvPr>
              <p:cNvSpPr/>
              <p:nvPr/>
            </p:nvSpPr>
            <p:spPr>
              <a:xfrm>
                <a:off x="5874530" y="0"/>
                <a:ext cx="6317471" cy="5268687"/>
              </a:xfrm>
              <a:custGeom>
                <a:avLst/>
                <a:gdLst>
                  <a:gd name="connsiteX0" fmla="*/ 3377 w 6317471"/>
                  <a:gd name="connsiteY0" fmla="*/ 0 h 5268687"/>
                  <a:gd name="connsiteX1" fmla="*/ 6317471 w 6317471"/>
                  <a:gd name="connsiteY1" fmla="*/ 0 h 5268687"/>
                  <a:gd name="connsiteX2" fmla="*/ 6317471 w 6317471"/>
                  <a:gd name="connsiteY2" fmla="*/ 5264163 h 5268687"/>
                  <a:gd name="connsiteX3" fmla="*/ 6170107 w 6317471"/>
                  <a:gd name="connsiteY3" fmla="*/ 5268682 h 5268687"/>
                  <a:gd name="connsiteX4" fmla="*/ 3996969 w 6317471"/>
                  <a:gd name="connsiteY4" fmla="*/ 4218628 h 5268687"/>
                  <a:gd name="connsiteX5" fmla="*/ 1932026 w 6317471"/>
                  <a:gd name="connsiteY5" fmla="*/ 2153683 h 5268687"/>
                  <a:gd name="connsiteX6" fmla="*/ 3377 w 6317471"/>
                  <a:gd name="connsiteY6" fmla="*/ 0 h 5268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7471" h="5268687">
                    <a:moveTo>
                      <a:pt x="3377" y="0"/>
                    </a:moveTo>
                    <a:lnTo>
                      <a:pt x="6317471" y="0"/>
                    </a:lnTo>
                    <a:lnTo>
                      <a:pt x="6317471" y="5264163"/>
                    </a:lnTo>
                    <a:lnTo>
                      <a:pt x="6170107" y="5268682"/>
                    </a:lnTo>
                    <a:cubicBezTo>
                      <a:pt x="5271511" y="5270389"/>
                      <a:pt x="4375597" y="4886831"/>
                      <a:pt x="3996969" y="4218628"/>
                    </a:cubicBezTo>
                    <a:cubicBezTo>
                      <a:pt x="3441244" y="3237563"/>
                      <a:pt x="3232624" y="2424987"/>
                      <a:pt x="1932026" y="2153683"/>
                    </a:cubicBezTo>
                    <a:cubicBezTo>
                      <a:pt x="631427" y="1882379"/>
                      <a:pt x="-54432" y="422447"/>
                      <a:pt x="3377" y="0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r="-488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52245E-FA3E-C089-A657-0EEEC21B2224}"/>
                </a:ext>
              </a:extLst>
            </p:cNvPr>
            <p:cNvGrpSpPr/>
            <p:nvPr/>
          </p:nvGrpSpPr>
          <p:grpSpPr>
            <a:xfrm>
              <a:off x="0" y="5699420"/>
              <a:ext cx="3462516" cy="1158580"/>
              <a:chOff x="0" y="5699420"/>
              <a:chExt cx="3462516" cy="115858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DCCFA3-FB3F-5703-0908-7898A2A953F1}"/>
                  </a:ext>
                </a:extLst>
              </p:cNvPr>
              <p:cNvSpPr/>
              <p:nvPr/>
            </p:nvSpPr>
            <p:spPr>
              <a:xfrm>
                <a:off x="0" y="5699420"/>
                <a:ext cx="3462516" cy="1158580"/>
              </a:xfrm>
              <a:custGeom>
                <a:avLst/>
                <a:gdLst>
                  <a:gd name="connsiteX0" fmla="*/ 1092113 w 3462516"/>
                  <a:gd name="connsiteY0" fmla="*/ 892 h 1158580"/>
                  <a:gd name="connsiteX1" fmla="*/ 1230862 w 3462516"/>
                  <a:gd name="connsiteY1" fmla="*/ 3066 h 1158580"/>
                  <a:gd name="connsiteX2" fmla="*/ 2041035 w 3462516"/>
                  <a:gd name="connsiteY2" fmla="*/ 212438 h 1158580"/>
                  <a:gd name="connsiteX3" fmla="*/ 3462516 w 3462516"/>
                  <a:gd name="connsiteY3" fmla="*/ 1151500 h 1158580"/>
                  <a:gd name="connsiteX4" fmla="*/ 3461101 w 3462516"/>
                  <a:gd name="connsiteY4" fmla="*/ 1158580 h 1158580"/>
                  <a:gd name="connsiteX5" fmla="*/ 0 w 3462516"/>
                  <a:gd name="connsiteY5" fmla="*/ 1158580 h 1158580"/>
                  <a:gd name="connsiteX6" fmla="*/ 0 w 3462516"/>
                  <a:gd name="connsiteY6" fmla="*/ 1158576 h 1158580"/>
                  <a:gd name="connsiteX7" fmla="*/ 0 w 3462516"/>
                  <a:gd name="connsiteY7" fmla="*/ 58150 h 1158580"/>
                  <a:gd name="connsiteX8" fmla="*/ 109072 w 3462516"/>
                  <a:gd name="connsiteY8" fmla="*/ 72930 h 1158580"/>
                  <a:gd name="connsiteX9" fmla="*/ 1092113 w 3462516"/>
                  <a:gd name="connsiteY9" fmla="*/ 892 h 115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62516" h="1158580">
                    <a:moveTo>
                      <a:pt x="1092113" y="892"/>
                    </a:moveTo>
                    <a:cubicBezTo>
                      <a:pt x="1141049" y="-707"/>
                      <a:pt x="1187547" y="-257"/>
                      <a:pt x="1230862" y="3066"/>
                    </a:cubicBezTo>
                    <a:cubicBezTo>
                      <a:pt x="1577385" y="29641"/>
                      <a:pt x="1678057" y="7584"/>
                      <a:pt x="2041035" y="212438"/>
                    </a:cubicBezTo>
                    <a:cubicBezTo>
                      <a:pt x="2358641" y="391685"/>
                      <a:pt x="3428022" y="917266"/>
                      <a:pt x="3462516" y="1151500"/>
                    </a:cubicBezTo>
                    <a:lnTo>
                      <a:pt x="3461101" y="1158580"/>
                    </a:lnTo>
                    <a:lnTo>
                      <a:pt x="0" y="1158580"/>
                    </a:lnTo>
                    <a:lnTo>
                      <a:pt x="0" y="1158576"/>
                    </a:lnTo>
                    <a:lnTo>
                      <a:pt x="0" y="58150"/>
                    </a:lnTo>
                    <a:lnTo>
                      <a:pt x="109072" y="72930"/>
                    </a:lnTo>
                    <a:cubicBezTo>
                      <a:pt x="417126" y="93802"/>
                      <a:pt x="798496" y="10481"/>
                      <a:pt x="1092113" y="892"/>
                    </a:cubicBez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2F47FC3-9F26-8D3D-6546-046A353963F0}"/>
                  </a:ext>
                </a:extLst>
              </p:cNvPr>
              <p:cNvSpPr/>
              <p:nvPr/>
            </p:nvSpPr>
            <p:spPr>
              <a:xfrm>
                <a:off x="0" y="5884800"/>
                <a:ext cx="2557026" cy="973200"/>
              </a:xfrm>
              <a:custGeom>
                <a:avLst/>
                <a:gdLst>
                  <a:gd name="connsiteX0" fmla="*/ 738925 w 2557026"/>
                  <a:gd name="connsiteY0" fmla="*/ 865 h 973200"/>
                  <a:gd name="connsiteX1" fmla="*/ 1421905 w 2557026"/>
                  <a:gd name="connsiteY1" fmla="*/ 184749 h 973200"/>
                  <a:gd name="connsiteX2" fmla="*/ 2448057 w 2557026"/>
                  <a:gd name="connsiteY2" fmla="*/ 902518 h 973200"/>
                  <a:gd name="connsiteX3" fmla="*/ 2557026 w 2557026"/>
                  <a:gd name="connsiteY3" fmla="*/ 973200 h 973200"/>
                  <a:gd name="connsiteX4" fmla="*/ 0 w 2557026"/>
                  <a:gd name="connsiteY4" fmla="*/ 973200 h 973200"/>
                  <a:gd name="connsiteX5" fmla="*/ 0 w 2557026"/>
                  <a:gd name="connsiteY5" fmla="*/ 115931 h 973200"/>
                  <a:gd name="connsiteX6" fmla="*/ 6646 w 2557026"/>
                  <a:gd name="connsiteY6" fmla="*/ 115596 h 973200"/>
                  <a:gd name="connsiteX7" fmla="*/ 738925 w 2557026"/>
                  <a:gd name="connsiteY7" fmla="*/ 865 h 9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7026" h="973200">
                    <a:moveTo>
                      <a:pt x="738925" y="865"/>
                    </a:moveTo>
                    <a:cubicBezTo>
                      <a:pt x="977291" y="-1221"/>
                      <a:pt x="1114598" y="19910"/>
                      <a:pt x="1421905" y="184749"/>
                    </a:cubicBezTo>
                    <a:cubicBezTo>
                      <a:pt x="1690799" y="328983"/>
                      <a:pt x="2118088" y="678463"/>
                      <a:pt x="2448057" y="902518"/>
                    </a:cubicBezTo>
                    <a:lnTo>
                      <a:pt x="2557026" y="973200"/>
                    </a:lnTo>
                    <a:lnTo>
                      <a:pt x="0" y="973200"/>
                    </a:lnTo>
                    <a:lnTo>
                      <a:pt x="0" y="115931"/>
                    </a:lnTo>
                    <a:lnTo>
                      <a:pt x="6646" y="115596"/>
                    </a:lnTo>
                    <a:cubicBezTo>
                      <a:pt x="129800" y="96418"/>
                      <a:pt x="503048" y="-10661"/>
                      <a:pt x="738925" y="865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2762340"/>
            <a:ext cx="4495800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1" y="3358969"/>
            <a:ext cx="44958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43B3-993A-4B66-AC79-C107F5FE1378}" type="datetime1">
              <a:rPr lang="zh-CN" altLang="en-US" smtClean="0"/>
              <a:t>2024/5/20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A7A9157-0BCF-8E66-8D78-270A3620E5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54740" cy="5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1D68-1DA1-469B-A409-D21DBADBE79D}" type="datetime1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0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3AF9B-AE77-4CB2-83C9-B6CA50708260}" type="datetime1">
              <a:rPr lang="zh-CN" altLang="en-US" smtClean="0"/>
              <a:t>2024/5/20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Hydra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3AD45B-B1DE-580B-2481-E2F50E63BD62}"/>
              </a:ext>
            </a:extLst>
          </p:cNvPr>
          <p:cNvGrpSpPr/>
          <p:nvPr/>
        </p:nvGrpSpPr>
        <p:grpSpPr>
          <a:xfrm>
            <a:off x="0" y="-1"/>
            <a:ext cx="12204636" cy="6858001"/>
            <a:chOff x="0" y="-1"/>
            <a:chExt cx="12204636" cy="68580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E8569E-B262-30FB-C663-B6D52E9B1B3A}"/>
                </a:ext>
              </a:extLst>
            </p:cNvPr>
            <p:cNvGrpSpPr/>
            <p:nvPr/>
          </p:nvGrpSpPr>
          <p:grpSpPr>
            <a:xfrm>
              <a:off x="4767846" y="-1"/>
              <a:ext cx="7436790" cy="6661588"/>
              <a:chOff x="4767846" y="-1"/>
              <a:chExt cx="7436790" cy="6661588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9ECA7E-274B-E229-C622-91B00DE2E11A}"/>
                  </a:ext>
                </a:extLst>
              </p:cNvPr>
              <p:cNvSpPr/>
              <p:nvPr/>
            </p:nvSpPr>
            <p:spPr>
              <a:xfrm>
                <a:off x="4767846" y="-1"/>
                <a:ext cx="7436790" cy="6661588"/>
              </a:xfrm>
              <a:custGeom>
                <a:avLst/>
                <a:gdLst>
                  <a:gd name="connsiteX0" fmla="*/ 111058 w 5911924"/>
                  <a:gd name="connsiteY0" fmla="*/ 0 h 5294318"/>
                  <a:gd name="connsiteX1" fmla="*/ 5911924 w 5911924"/>
                  <a:gd name="connsiteY1" fmla="*/ 0 h 5294318"/>
                  <a:gd name="connsiteX2" fmla="*/ 5911924 w 5911924"/>
                  <a:gd name="connsiteY2" fmla="*/ 5242092 h 5294318"/>
                  <a:gd name="connsiteX3" fmla="*/ 5516536 w 5911924"/>
                  <a:gd name="connsiteY3" fmla="*/ 5278871 h 5294318"/>
                  <a:gd name="connsiteX4" fmla="*/ 4337608 w 5911924"/>
                  <a:gd name="connsiteY4" fmla="*/ 5204608 h 5294318"/>
                  <a:gd name="connsiteX5" fmla="*/ 3122102 w 5911924"/>
                  <a:gd name="connsiteY5" fmla="*/ 4243903 h 5294318"/>
                  <a:gd name="connsiteX6" fmla="*/ 2721752 w 5911924"/>
                  <a:gd name="connsiteY6" fmla="*/ 2973941 h 5294318"/>
                  <a:gd name="connsiteX7" fmla="*/ 1674656 w 5911924"/>
                  <a:gd name="connsiteY7" fmla="*/ 2358962 h 5294318"/>
                  <a:gd name="connsiteX8" fmla="*/ 57236 w 5911924"/>
                  <a:gd name="connsiteY8" fmla="*/ 206215 h 5294318"/>
                  <a:gd name="connsiteX0" fmla="*/ 57236 w 5911924"/>
                  <a:gd name="connsiteY0" fmla="*/ 206215 h 5294318"/>
                  <a:gd name="connsiteX1" fmla="*/ 5911924 w 5911924"/>
                  <a:gd name="connsiteY1" fmla="*/ 0 h 5294318"/>
                  <a:gd name="connsiteX2" fmla="*/ 5911924 w 5911924"/>
                  <a:gd name="connsiteY2" fmla="*/ 5242092 h 5294318"/>
                  <a:gd name="connsiteX3" fmla="*/ 5516536 w 5911924"/>
                  <a:gd name="connsiteY3" fmla="*/ 5278871 h 5294318"/>
                  <a:gd name="connsiteX4" fmla="*/ 4337608 w 5911924"/>
                  <a:gd name="connsiteY4" fmla="*/ 5204608 h 5294318"/>
                  <a:gd name="connsiteX5" fmla="*/ 3122102 w 5911924"/>
                  <a:gd name="connsiteY5" fmla="*/ 4243903 h 5294318"/>
                  <a:gd name="connsiteX6" fmla="*/ 2721752 w 5911924"/>
                  <a:gd name="connsiteY6" fmla="*/ 2973941 h 5294318"/>
                  <a:gd name="connsiteX7" fmla="*/ 1674656 w 5911924"/>
                  <a:gd name="connsiteY7" fmla="*/ 2358962 h 5294318"/>
                  <a:gd name="connsiteX8" fmla="*/ 57236 w 5911924"/>
                  <a:gd name="connsiteY8" fmla="*/ 206215 h 5294318"/>
                  <a:gd name="connsiteX0" fmla="*/ 56656 w 5921480"/>
                  <a:gd name="connsiteY0" fmla="*/ 3478 h 5294318"/>
                  <a:gd name="connsiteX1" fmla="*/ 5921480 w 5921480"/>
                  <a:gd name="connsiteY1" fmla="*/ 0 h 5294318"/>
                  <a:gd name="connsiteX2" fmla="*/ 5921480 w 5921480"/>
                  <a:gd name="connsiteY2" fmla="*/ 5242092 h 5294318"/>
                  <a:gd name="connsiteX3" fmla="*/ 5526092 w 5921480"/>
                  <a:gd name="connsiteY3" fmla="*/ 5278871 h 5294318"/>
                  <a:gd name="connsiteX4" fmla="*/ 4347164 w 5921480"/>
                  <a:gd name="connsiteY4" fmla="*/ 5204608 h 5294318"/>
                  <a:gd name="connsiteX5" fmla="*/ 3131658 w 5921480"/>
                  <a:gd name="connsiteY5" fmla="*/ 4243903 h 5294318"/>
                  <a:gd name="connsiteX6" fmla="*/ 2731308 w 5921480"/>
                  <a:gd name="connsiteY6" fmla="*/ 2973941 h 5294318"/>
                  <a:gd name="connsiteX7" fmla="*/ 1684212 w 5921480"/>
                  <a:gd name="connsiteY7" fmla="*/ 2358962 h 5294318"/>
                  <a:gd name="connsiteX8" fmla="*/ 56656 w 5921480"/>
                  <a:gd name="connsiteY8" fmla="*/ 3478 h 5294318"/>
                  <a:gd name="connsiteX0" fmla="*/ 65867 w 5930691"/>
                  <a:gd name="connsiteY0" fmla="*/ 3478 h 5294318"/>
                  <a:gd name="connsiteX1" fmla="*/ 5930691 w 5930691"/>
                  <a:gd name="connsiteY1" fmla="*/ 0 h 5294318"/>
                  <a:gd name="connsiteX2" fmla="*/ 5930691 w 5930691"/>
                  <a:gd name="connsiteY2" fmla="*/ 5242092 h 5294318"/>
                  <a:gd name="connsiteX3" fmla="*/ 5535303 w 5930691"/>
                  <a:gd name="connsiteY3" fmla="*/ 5278871 h 5294318"/>
                  <a:gd name="connsiteX4" fmla="*/ 4356375 w 5930691"/>
                  <a:gd name="connsiteY4" fmla="*/ 5204608 h 5294318"/>
                  <a:gd name="connsiteX5" fmla="*/ 3140869 w 5930691"/>
                  <a:gd name="connsiteY5" fmla="*/ 4243903 h 5294318"/>
                  <a:gd name="connsiteX6" fmla="*/ 2740519 w 5930691"/>
                  <a:gd name="connsiteY6" fmla="*/ 2973941 h 5294318"/>
                  <a:gd name="connsiteX7" fmla="*/ 1551508 w 5930691"/>
                  <a:gd name="connsiteY7" fmla="*/ 2328552 h 5294318"/>
                  <a:gd name="connsiteX8" fmla="*/ 65867 w 5930691"/>
                  <a:gd name="connsiteY8" fmla="*/ 3478 h 5294318"/>
                  <a:gd name="connsiteX0" fmla="*/ 60950 w 5925774"/>
                  <a:gd name="connsiteY0" fmla="*/ 3478 h 5294318"/>
                  <a:gd name="connsiteX1" fmla="*/ 5925774 w 5925774"/>
                  <a:gd name="connsiteY1" fmla="*/ 0 h 5294318"/>
                  <a:gd name="connsiteX2" fmla="*/ 5925774 w 5925774"/>
                  <a:gd name="connsiteY2" fmla="*/ 5242092 h 5294318"/>
                  <a:gd name="connsiteX3" fmla="*/ 5530386 w 5925774"/>
                  <a:gd name="connsiteY3" fmla="*/ 5278871 h 5294318"/>
                  <a:gd name="connsiteX4" fmla="*/ 4351458 w 5925774"/>
                  <a:gd name="connsiteY4" fmla="*/ 5204608 h 5294318"/>
                  <a:gd name="connsiteX5" fmla="*/ 3135952 w 5925774"/>
                  <a:gd name="connsiteY5" fmla="*/ 4243903 h 5294318"/>
                  <a:gd name="connsiteX6" fmla="*/ 2735602 w 5925774"/>
                  <a:gd name="connsiteY6" fmla="*/ 2973941 h 5294318"/>
                  <a:gd name="connsiteX7" fmla="*/ 1617549 w 5925774"/>
                  <a:gd name="connsiteY7" fmla="*/ 2277868 h 5294318"/>
                  <a:gd name="connsiteX8" fmla="*/ 60950 w 5925774"/>
                  <a:gd name="connsiteY8" fmla="*/ 3478 h 5294318"/>
                  <a:gd name="connsiteX0" fmla="*/ 60950 w 5925774"/>
                  <a:gd name="connsiteY0" fmla="*/ 3478 h 5294318"/>
                  <a:gd name="connsiteX1" fmla="*/ 5925774 w 5925774"/>
                  <a:gd name="connsiteY1" fmla="*/ 0 h 5294318"/>
                  <a:gd name="connsiteX2" fmla="*/ 5530386 w 5925774"/>
                  <a:gd name="connsiteY2" fmla="*/ 5278871 h 5294318"/>
                  <a:gd name="connsiteX3" fmla="*/ 4351458 w 5925774"/>
                  <a:gd name="connsiteY3" fmla="*/ 5204608 h 5294318"/>
                  <a:gd name="connsiteX4" fmla="*/ 3135952 w 5925774"/>
                  <a:gd name="connsiteY4" fmla="*/ 4243903 h 5294318"/>
                  <a:gd name="connsiteX5" fmla="*/ 2735602 w 5925774"/>
                  <a:gd name="connsiteY5" fmla="*/ 2973941 h 5294318"/>
                  <a:gd name="connsiteX6" fmla="*/ 1617549 w 5925774"/>
                  <a:gd name="connsiteY6" fmla="*/ 2277868 h 5294318"/>
                  <a:gd name="connsiteX7" fmla="*/ 60950 w 5925774"/>
                  <a:gd name="connsiteY7" fmla="*/ 3478 h 5294318"/>
                  <a:gd name="connsiteX0" fmla="*/ 60950 w 5935859"/>
                  <a:gd name="connsiteY0" fmla="*/ 3478 h 5317112"/>
                  <a:gd name="connsiteX1" fmla="*/ 5925774 w 5935859"/>
                  <a:gd name="connsiteY1" fmla="*/ 0 h 5317112"/>
                  <a:gd name="connsiteX2" fmla="*/ 5935859 w 5935859"/>
                  <a:gd name="connsiteY2" fmla="*/ 5278871 h 5317112"/>
                  <a:gd name="connsiteX3" fmla="*/ 4351458 w 5935859"/>
                  <a:gd name="connsiteY3" fmla="*/ 5204608 h 5317112"/>
                  <a:gd name="connsiteX4" fmla="*/ 3135952 w 5935859"/>
                  <a:gd name="connsiteY4" fmla="*/ 4243903 h 5317112"/>
                  <a:gd name="connsiteX5" fmla="*/ 2735602 w 5935859"/>
                  <a:gd name="connsiteY5" fmla="*/ 2973941 h 5317112"/>
                  <a:gd name="connsiteX6" fmla="*/ 1617549 w 5935859"/>
                  <a:gd name="connsiteY6" fmla="*/ 2277868 h 5317112"/>
                  <a:gd name="connsiteX7" fmla="*/ 60950 w 5935859"/>
                  <a:gd name="connsiteY7" fmla="*/ 3478 h 531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35859" h="5317112">
                    <a:moveTo>
                      <a:pt x="60950" y="3478"/>
                    </a:moveTo>
                    <a:lnTo>
                      <a:pt x="5925774" y="0"/>
                    </a:lnTo>
                    <a:cubicBezTo>
                      <a:pt x="5929136" y="1759624"/>
                      <a:pt x="5932497" y="3519247"/>
                      <a:pt x="5935859" y="5278871"/>
                    </a:cubicBezTo>
                    <a:cubicBezTo>
                      <a:pt x="5539290" y="5307344"/>
                      <a:pt x="4818109" y="5377103"/>
                      <a:pt x="4351458" y="5204608"/>
                    </a:cubicBezTo>
                    <a:cubicBezTo>
                      <a:pt x="3884807" y="5032113"/>
                      <a:pt x="3349574" y="4743921"/>
                      <a:pt x="3135952" y="4243903"/>
                    </a:cubicBezTo>
                    <a:cubicBezTo>
                      <a:pt x="2961156" y="3834644"/>
                      <a:pt x="2980148" y="3343702"/>
                      <a:pt x="2735602" y="2973941"/>
                    </a:cubicBezTo>
                    <a:cubicBezTo>
                      <a:pt x="2503493" y="2623341"/>
                      <a:pt x="2027816" y="2283078"/>
                      <a:pt x="1617549" y="2277868"/>
                    </a:cubicBezTo>
                    <a:cubicBezTo>
                      <a:pt x="405847" y="2263214"/>
                      <a:pt x="-203344" y="1236015"/>
                      <a:pt x="60950" y="3478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2E53D32-27A5-AF2E-2043-4CE96C235787}"/>
                  </a:ext>
                </a:extLst>
              </p:cNvPr>
              <p:cNvSpPr/>
              <p:nvPr/>
            </p:nvSpPr>
            <p:spPr>
              <a:xfrm>
                <a:off x="6093020" y="1"/>
                <a:ext cx="6098980" cy="5454080"/>
              </a:xfrm>
              <a:custGeom>
                <a:avLst/>
                <a:gdLst>
                  <a:gd name="connsiteX0" fmla="*/ 6098980 w 6098980"/>
                  <a:gd name="connsiteY0" fmla="*/ 0 h 5454080"/>
                  <a:gd name="connsiteX1" fmla="*/ 6098980 w 6098980"/>
                  <a:gd name="connsiteY1" fmla="*/ 5405312 h 5454080"/>
                  <a:gd name="connsiteX2" fmla="*/ 5691281 w 6098980"/>
                  <a:gd name="connsiteY2" fmla="*/ 5443236 h 5454080"/>
                  <a:gd name="connsiteX3" fmla="*/ 4475646 w 6098980"/>
                  <a:gd name="connsiteY3" fmla="*/ 5366661 h 5454080"/>
                  <a:gd name="connsiteX4" fmla="*/ 2949178 w 6098980"/>
                  <a:gd name="connsiteY4" fmla="*/ 3993639 h 5454080"/>
                  <a:gd name="connsiteX5" fmla="*/ 1640880 w 6098980"/>
                  <a:gd name="connsiteY5" fmla="*/ 2546711 h 5454080"/>
                  <a:gd name="connsiteX6" fmla="*/ 74699 w 6098980"/>
                  <a:gd name="connsiteY6" fmla="*/ 9436 h 5454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980" h="5454080">
                    <a:moveTo>
                      <a:pt x="6098980" y="0"/>
                    </a:moveTo>
                    <a:lnTo>
                      <a:pt x="6098980" y="5405312"/>
                    </a:lnTo>
                    <a:lnTo>
                      <a:pt x="5691281" y="5443236"/>
                    </a:lnTo>
                    <a:cubicBezTo>
                      <a:pt x="5282364" y="5472595"/>
                      <a:pt x="4987251" y="5440785"/>
                      <a:pt x="4475646" y="5366661"/>
                    </a:cubicBezTo>
                    <a:cubicBezTo>
                      <a:pt x="3421729" y="5213963"/>
                      <a:pt x="3256538" y="4565233"/>
                      <a:pt x="2949178" y="3993639"/>
                    </a:cubicBezTo>
                    <a:cubicBezTo>
                      <a:pt x="2641818" y="3422047"/>
                      <a:pt x="3017310" y="2892022"/>
                      <a:pt x="1640880" y="2546711"/>
                    </a:cubicBezTo>
                    <a:cubicBezTo>
                      <a:pt x="264451" y="2201400"/>
                      <a:pt x="-197824" y="1280350"/>
                      <a:pt x="74699" y="9436"/>
                    </a:cubicBezTo>
                    <a:close/>
                  </a:path>
                </a:pathLst>
              </a:custGeom>
              <a:solidFill>
                <a:schemeClr val="accent1">
                  <a:alpha val="3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BA1A09F-380B-09F2-1547-0AE19AD3EFF7}"/>
                  </a:ext>
                </a:extLst>
              </p:cNvPr>
              <p:cNvSpPr/>
              <p:nvPr/>
            </p:nvSpPr>
            <p:spPr>
              <a:xfrm>
                <a:off x="5874530" y="0"/>
                <a:ext cx="6317471" cy="5268687"/>
              </a:xfrm>
              <a:custGeom>
                <a:avLst/>
                <a:gdLst>
                  <a:gd name="connsiteX0" fmla="*/ 3377 w 6317471"/>
                  <a:gd name="connsiteY0" fmla="*/ 0 h 5268687"/>
                  <a:gd name="connsiteX1" fmla="*/ 6317471 w 6317471"/>
                  <a:gd name="connsiteY1" fmla="*/ 0 h 5268687"/>
                  <a:gd name="connsiteX2" fmla="*/ 6317471 w 6317471"/>
                  <a:gd name="connsiteY2" fmla="*/ 5264163 h 5268687"/>
                  <a:gd name="connsiteX3" fmla="*/ 6170107 w 6317471"/>
                  <a:gd name="connsiteY3" fmla="*/ 5268682 h 5268687"/>
                  <a:gd name="connsiteX4" fmla="*/ 3996969 w 6317471"/>
                  <a:gd name="connsiteY4" fmla="*/ 4218628 h 5268687"/>
                  <a:gd name="connsiteX5" fmla="*/ 1932026 w 6317471"/>
                  <a:gd name="connsiteY5" fmla="*/ 2153683 h 5268687"/>
                  <a:gd name="connsiteX6" fmla="*/ 3377 w 6317471"/>
                  <a:gd name="connsiteY6" fmla="*/ 0 h 5268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7471" h="5268687">
                    <a:moveTo>
                      <a:pt x="3377" y="0"/>
                    </a:moveTo>
                    <a:lnTo>
                      <a:pt x="6317471" y="0"/>
                    </a:lnTo>
                    <a:lnTo>
                      <a:pt x="6317471" y="5264163"/>
                    </a:lnTo>
                    <a:lnTo>
                      <a:pt x="6170107" y="5268682"/>
                    </a:lnTo>
                    <a:cubicBezTo>
                      <a:pt x="5271511" y="5270389"/>
                      <a:pt x="4375597" y="4886831"/>
                      <a:pt x="3996969" y="4218628"/>
                    </a:cubicBezTo>
                    <a:cubicBezTo>
                      <a:pt x="3441244" y="3237563"/>
                      <a:pt x="3232624" y="2424987"/>
                      <a:pt x="1932026" y="2153683"/>
                    </a:cubicBezTo>
                    <a:cubicBezTo>
                      <a:pt x="631427" y="1882379"/>
                      <a:pt x="-54432" y="422447"/>
                      <a:pt x="3377" y="0"/>
                    </a:cubicBezTo>
                    <a:close/>
                  </a:path>
                </a:pathLst>
              </a:custGeom>
              <a:blipFill rotWithShape="0">
                <a:blip r:embed="rId2"/>
                <a:srcRect/>
                <a:stretch>
                  <a:fillRect r="-4882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E3999A-4CCA-E867-C51B-B67EE00BB514}"/>
                </a:ext>
              </a:extLst>
            </p:cNvPr>
            <p:cNvGrpSpPr/>
            <p:nvPr/>
          </p:nvGrpSpPr>
          <p:grpSpPr>
            <a:xfrm>
              <a:off x="0" y="5699420"/>
              <a:ext cx="3462516" cy="1158580"/>
              <a:chOff x="0" y="5699420"/>
              <a:chExt cx="3462516" cy="115858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CC67F5C-624B-4FAC-F32A-4A41B6518C17}"/>
                  </a:ext>
                </a:extLst>
              </p:cNvPr>
              <p:cNvSpPr/>
              <p:nvPr/>
            </p:nvSpPr>
            <p:spPr>
              <a:xfrm>
                <a:off x="0" y="5699420"/>
                <a:ext cx="3462516" cy="1158580"/>
              </a:xfrm>
              <a:custGeom>
                <a:avLst/>
                <a:gdLst>
                  <a:gd name="connsiteX0" fmla="*/ 1092113 w 3462516"/>
                  <a:gd name="connsiteY0" fmla="*/ 892 h 1158580"/>
                  <a:gd name="connsiteX1" fmla="*/ 1230862 w 3462516"/>
                  <a:gd name="connsiteY1" fmla="*/ 3066 h 1158580"/>
                  <a:gd name="connsiteX2" fmla="*/ 2041035 w 3462516"/>
                  <a:gd name="connsiteY2" fmla="*/ 212438 h 1158580"/>
                  <a:gd name="connsiteX3" fmla="*/ 3462516 w 3462516"/>
                  <a:gd name="connsiteY3" fmla="*/ 1151500 h 1158580"/>
                  <a:gd name="connsiteX4" fmla="*/ 3461101 w 3462516"/>
                  <a:gd name="connsiteY4" fmla="*/ 1158580 h 1158580"/>
                  <a:gd name="connsiteX5" fmla="*/ 0 w 3462516"/>
                  <a:gd name="connsiteY5" fmla="*/ 1158580 h 1158580"/>
                  <a:gd name="connsiteX6" fmla="*/ 0 w 3462516"/>
                  <a:gd name="connsiteY6" fmla="*/ 1158576 h 1158580"/>
                  <a:gd name="connsiteX7" fmla="*/ 0 w 3462516"/>
                  <a:gd name="connsiteY7" fmla="*/ 58150 h 1158580"/>
                  <a:gd name="connsiteX8" fmla="*/ 109072 w 3462516"/>
                  <a:gd name="connsiteY8" fmla="*/ 72930 h 1158580"/>
                  <a:gd name="connsiteX9" fmla="*/ 1092113 w 3462516"/>
                  <a:gd name="connsiteY9" fmla="*/ 892 h 115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62516" h="1158580">
                    <a:moveTo>
                      <a:pt x="1092113" y="892"/>
                    </a:moveTo>
                    <a:cubicBezTo>
                      <a:pt x="1141049" y="-707"/>
                      <a:pt x="1187547" y="-257"/>
                      <a:pt x="1230862" y="3066"/>
                    </a:cubicBezTo>
                    <a:cubicBezTo>
                      <a:pt x="1577385" y="29641"/>
                      <a:pt x="1678057" y="7584"/>
                      <a:pt x="2041035" y="212438"/>
                    </a:cubicBezTo>
                    <a:cubicBezTo>
                      <a:pt x="2358641" y="391685"/>
                      <a:pt x="3428022" y="917266"/>
                      <a:pt x="3462516" y="1151500"/>
                    </a:cubicBezTo>
                    <a:lnTo>
                      <a:pt x="3461101" y="1158580"/>
                    </a:lnTo>
                    <a:lnTo>
                      <a:pt x="0" y="1158580"/>
                    </a:lnTo>
                    <a:lnTo>
                      <a:pt x="0" y="1158576"/>
                    </a:lnTo>
                    <a:lnTo>
                      <a:pt x="0" y="58150"/>
                    </a:lnTo>
                    <a:lnTo>
                      <a:pt x="109072" y="72930"/>
                    </a:lnTo>
                    <a:cubicBezTo>
                      <a:pt x="417126" y="93802"/>
                      <a:pt x="798496" y="10481"/>
                      <a:pt x="1092113" y="892"/>
                    </a:cubicBezTo>
                    <a:close/>
                  </a:path>
                </a:pathLst>
              </a:custGeom>
              <a:solidFill>
                <a:schemeClr val="accent2">
                  <a:alpha val="1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0FE51D7-385C-E24D-0D09-7BC98B06C138}"/>
                  </a:ext>
                </a:extLst>
              </p:cNvPr>
              <p:cNvSpPr/>
              <p:nvPr/>
            </p:nvSpPr>
            <p:spPr>
              <a:xfrm>
                <a:off x="0" y="5884800"/>
                <a:ext cx="2557026" cy="973200"/>
              </a:xfrm>
              <a:custGeom>
                <a:avLst/>
                <a:gdLst>
                  <a:gd name="connsiteX0" fmla="*/ 738925 w 2557026"/>
                  <a:gd name="connsiteY0" fmla="*/ 865 h 973200"/>
                  <a:gd name="connsiteX1" fmla="*/ 1421905 w 2557026"/>
                  <a:gd name="connsiteY1" fmla="*/ 184749 h 973200"/>
                  <a:gd name="connsiteX2" fmla="*/ 2448057 w 2557026"/>
                  <a:gd name="connsiteY2" fmla="*/ 902518 h 973200"/>
                  <a:gd name="connsiteX3" fmla="*/ 2557026 w 2557026"/>
                  <a:gd name="connsiteY3" fmla="*/ 973200 h 973200"/>
                  <a:gd name="connsiteX4" fmla="*/ 0 w 2557026"/>
                  <a:gd name="connsiteY4" fmla="*/ 973200 h 973200"/>
                  <a:gd name="connsiteX5" fmla="*/ 0 w 2557026"/>
                  <a:gd name="connsiteY5" fmla="*/ 115931 h 973200"/>
                  <a:gd name="connsiteX6" fmla="*/ 6646 w 2557026"/>
                  <a:gd name="connsiteY6" fmla="*/ 115596 h 973200"/>
                  <a:gd name="connsiteX7" fmla="*/ 738925 w 2557026"/>
                  <a:gd name="connsiteY7" fmla="*/ 865 h 9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57026" h="973200">
                    <a:moveTo>
                      <a:pt x="738925" y="865"/>
                    </a:moveTo>
                    <a:cubicBezTo>
                      <a:pt x="977291" y="-1221"/>
                      <a:pt x="1114598" y="19910"/>
                      <a:pt x="1421905" y="184749"/>
                    </a:cubicBezTo>
                    <a:cubicBezTo>
                      <a:pt x="1690799" y="328983"/>
                      <a:pt x="2118088" y="678463"/>
                      <a:pt x="2448057" y="902518"/>
                    </a:cubicBezTo>
                    <a:lnTo>
                      <a:pt x="2557026" y="973200"/>
                    </a:lnTo>
                    <a:lnTo>
                      <a:pt x="0" y="973200"/>
                    </a:lnTo>
                    <a:lnTo>
                      <a:pt x="0" y="115931"/>
                    </a:lnTo>
                    <a:lnTo>
                      <a:pt x="6646" y="115596"/>
                    </a:lnTo>
                    <a:cubicBezTo>
                      <a:pt x="129800" y="96418"/>
                      <a:pt x="503048" y="-10661"/>
                      <a:pt x="738925" y="865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231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879600"/>
            <a:ext cx="5332133" cy="194434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B6A4A9-07CB-E8FF-2BE7-C9FFBF708E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54740" cy="5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C1B46A19-AE18-886F-A596-3D4C813F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fld id="{20C71818-D860-4719-9DB2-DA7EE987AFC2}" type="datetime1">
              <a:rPr lang="zh-CN" altLang="en-US" smtClean="0"/>
              <a:t>2024/5/20</a:t>
            </a:fld>
            <a:endParaRPr 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B2CAFFC5-2A7D-48FD-6FFD-74B2AC36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en-US"/>
              <a:t>Hydra</a:t>
            </a:r>
            <a:endParaRPr 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E38CD7CB-1CB0-F61F-85F1-5530E81F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CF5EB-C9B9-4B03-B503-201582B22FF1}" type="datetime1">
              <a:rPr lang="zh-CN" altLang="en-US" smtClean="0"/>
              <a:t>2024/5/20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Hydra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2FFCE6-F121-8CE1-D23E-5BC975F51E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54740" cy="5396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tags" Target="../tags/tag29.xml"/><Relationship Id="rId3" Type="http://schemas.openxmlformats.org/officeDocument/2006/relationships/tags" Target="../tags/tag14.xml"/><Relationship Id="rId21" Type="http://schemas.openxmlformats.org/officeDocument/2006/relationships/tags" Target="../tags/tag32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tags" Target="../tags/tag28.xml"/><Relationship Id="rId2" Type="http://schemas.openxmlformats.org/officeDocument/2006/relationships/tags" Target="../tags/tag13.xml"/><Relationship Id="rId16" Type="http://schemas.openxmlformats.org/officeDocument/2006/relationships/tags" Target="../tags/tag27.xml"/><Relationship Id="rId20" Type="http://schemas.openxmlformats.org/officeDocument/2006/relationships/tags" Target="../tags/tag31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19" Type="http://schemas.openxmlformats.org/officeDocument/2006/relationships/tags" Target="../tags/tag30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Relationship Id="rId22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4471" y="1087819"/>
            <a:ext cx="7058099" cy="3304453"/>
          </a:xfrm>
        </p:spPr>
        <p:txBody>
          <a:bodyPr wrap="square">
            <a:normAutofit/>
          </a:bodyPr>
          <a:lstStyle/>
          <a:p>
            <a:r>
              <a:rPr lang="en-US" altLang="zh-CN" sz="6400" b="1" dirty="0">
                <a:solidFill>
                  <a:schemeClr val="accent1"/>
                </a:solidFill>
              </a:rPr>
              <a:t>Hydra</a:t>
            </a:r>
            <a:br>
              <a:rPr lang="en-US" altLang="zh-CN" sz="6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zh-CN" altLang="en-US" sz="3600" b="1" dirty="0">
                <a:solidFill>
                  <a:schemeClr val="accent3"/>
                </a:solidFill>
              </a:rPr>
              <a:t>一款高速多端口共享缓存管理模块</a:t>
            </a:r>
            <a:br>
              <a:rPr lang="en-US" altLang="zh-CN" sz="3600" b="1" dirty="0">
                <a:solidFill>
                  <a:schemeClr val="accent3"/>
                </a:solidFill>
              </a:rPr>
            </a:br>
            <a:endParaRPr lang="zh-CN" altLang="en-US" sz="3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3ECA2C-B9ED-34F3-6106-5BEDE342D8DD}"/>
              </a:ext>
            </a:extLst>
          </p:cNvPr>
          <p:cNvSpPr txBox="1"/>
          <p:nvPr/>
        </p:nvSpPr>
        <p:spPr>
          <a:xfrm>
            <a:off x="1822494" y="3873315"/>
            <a:ext cx="5580076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4">
                    <a:lumMod val="50000"/>
                  </a:schemeClr>
                </a:solidFill>
              </a:rPr>
              <a:t>全国大学生集成电路创新创业大赛 中科芯杯 作品</a:t>
            </a:r>
            <a:endParaRPr lang="en-US" altLang="zh-CN" sz="18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4">
                    <a:lumMod val="50000"/>
                  </a:schemeClr>
                </a:solidFill>
              </a:rPr>
              <a:t>队伍：</a:t>
            </a:r>
            <a:r>
              <a:rPr lang="en-US" altLang="zh-CN" sz="1800" b="1" dirty="0">
                <a:solidFill>
                  <a:schemeClr val="accent4">
                    <a:lumMod val="50000"/>
                  </a:schemeClr>
                </a:solidFill>
              </a:rPr>
              <a:t>CICC1651-Hydra</a:t>
            </a:r>
            <a:endParaRPr lang="zh-CN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978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1156353" y="2056591"/>
            <a:ext cx="2772664" cy="584775"/>
          </a:xfrm>
          <a:prstGeom prst="rect">
            <a:avLst/>
          </a:prstGeom>
        </p:spPr>
        <p:txBody>
          <a:bodyPr wrap="square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dirty="0"/>
              <a:t>内存回收：空闲队列</a:t>
            </a:r>
            <a:endParaRPr lang="en-US" sz="26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9B546D4-040F-3BD0-2EBA-4F3449193ECB}"/>
              </a:ext>
            </a:extLst>
          </p:cNvPr>
          <p:cNvSpPr txBox="1"/>
          <p:nvPr/>
        </p:nvSpPr>
        <p:spPr>
          <a:xfrm>
            <a:off x="766634" y="2718125"/>
            <a:ext cx="4227881" cy="212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存储空闲</a:t>
            </a:r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页</a:t>
            </a:r>
            <a:r>
              <a:rPr lang="zh-CN" altLang="zh-CN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的线性地址</a:t>
            </a:r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写入数据时从队列头取出地址</a:t>
            </a:r>
            <a:endParaRPr lang="en-US" altLang="zh-CN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读出数据时将</a:t>
            </a:r>
            <a:r>
              <a:rPr lang="zh-CN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回收页</a:t>
            </a:r>
            <a:r>
              <a:rPr lang="zh-CN" altLang="zh-CN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地址插入队列尾</a:t>
            </a:r>
            <a:endParaRPr lang="en-US" altLang="zh-CN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时间复杂度</a:t>
            </a:r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(1)</a:t>
            </a:r>
            <a:endParaRPr lang="zh-CN" alt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0BBFDEF-E4CE-A12F-7E5C-C17476EBC7BC}"/>
              </a:ext>
            </a:extLst>
          </p:cNvPr>
          <p:cNvSpPr txBox="1">
            <a:spLocks/>
          </p:cNvSpPr>
          <p:nvPr/>
        </p:nvSpPr>
        <p:spPr>
          <a:xfrm>
            <a:off x="4720638" y="61650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C789D7-4DEF-914A-B84D-4732670794A0}"/>
              </a:ext>
            </a:extLst>
          </p:cNvPr>
          <p:cNvSpPr txBox="1"/>
          <p:nvPr/>
        </p:nvSpPr>
        <p:spPr>
          <a:xfrm>
            <a:off x="9798906" y="-126880"/>
            <a:ext cx="239309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rmAutofit fontScale="85000" lnSpcReduction="10000"/>
          </a:bodyPr>
          <a:lstStyle/>
          <a:p>
            <a:pPr algn="ctr" defTabSz="913765">
              <a:buSzPct val="25000"/>
            </a:pPr>
            <a:r>
              <a:rPr lang="zh-CN" altLang="en-US" sz="2800" b="1" dirty="0">
                <a:latin typeface="微软雅黑（标题）"/>
                <a:ea typeface="微软雅黑" panose="020B0503020204020204" pitchFamily="34" charset="-122"/>
              </a:rPr>
              <a:t>缓存管理与分配</a:t>
            </a:r>
            <a:endParaRPr lang="en-US" altLang="zh-CN" sz="2800" b="1" dirty="0">
              <a:latin typeface="微软雅黑（标题）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4AF8DE-785B-C282-CEDF-CA2C0E784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61" y="1051353"/>
            <a:ext cx="6583840" cy="49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1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4DE8277-0C34-B96F-084F-895CF431B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5737"/>
          <a:stretch/>
        </p:blipFill>
        <p:spPr>
          <a:xfrm>
            <a:off x="1488963" y="1461945"/>
            <a:ext cx="9214072" cy="5084905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46134BDD-BEA2-0DB4-6388-D32E1AEEFB39}"/>
              </a:ext>
            </a:extLst>
          </p:cNvPr>
          <p:cNvSpPr txBox="1">
            <a:spLocks/>
          </p:cNvSpPr>
          <p:nvPr/>
        </p:nvSpPr>
        <p:spPr>
          <a:xfrm>
            <a:off x="5292623" y="818072"/>
            <a:ext cx="1606751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/>
              <a:t>FIFO</a:t>
            </a:r>
            <a:r>
              <a:rPr lang="zh-CN" altLang="en-US" sz="2600" dirty="0"/>
              <a:t>机制</a:t>
            </a:r>
            <a:endParaRPr lang="en-US" sz="26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9872458-4691-BF5F-ABD4-C4A6FB79153E}"/>
              </a:ext>
            </a:extLst>
          </p:cNvPr>
          <p:cNvSpPr txBox="1">
            <a:spLocks/>
          </p:cNvSpPr>
          <p:nvPr/>
        </p:nvSpPr>
        <p:spPr>
          <a:xfrm>
            <a:off x="4720638" y="61650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13A102-0492-EC0C-790A-ABB6793B08F0}"/>
              </a:ext>
            </a:extLst>
          </p:cNvPr>
          <p:cNvSpPr txBox="1"/>
          <p:nvPr/>
        </p:nvSpPr>
        <p:spPr>
          <a:xfrm>
            <a:off x="9798906" y="-126880"/>
            <a:ext cx="239309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rmAutofit fontScale="85000" lnSpcReduction="10000"/>
          </a:bodyPr>
          <a:lstStyle/>
          <a:p>
            <a:pPr algn="ctr" defTabSz="913765">
              <a:buSzPct val="25000"/>
            </a:pPr>
            <a:r>
              <a:rPr lang="zh-CN" altLang="en-US" sz="2800" b="1" dirty="0">
                <a:latin typeface="微软雅黑（标题）"/>
                <a:ea typeface="微软雅黑" panose="020B0503020204020204" pitchFamily="34" charset="-122"/>
              </a:rPr>
              <a:t>缓存管理与分配</a:t>
            </a:r>
            <a:endParaRPr lang="en-US" altLang="zh-CN" sz="2800" b="1" dirty="0">
              <a:latin typeface="微软雅黑（标题）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79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4718050" y="1120996"/>
            <a:ext cx="2529773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600" dirty="0"/>
              <a:t>缓解读取冲突</a:t>
            </a:r>
            <a:endParaRPr lang="en-US" sz="26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CDA6B68-63A6-A872-3EA1-AD3F819C0D9E}"/>
              </a:ext>
            </a:extLst>
          </p:cNvPr>
          <p:cNvSpPr txBox="1"/>
          <p:nvPr/>
        </p:nvSpPr>
        <p:spPr>
          <a:xfrm>
            <a:off x="1416518" y="1603378"/>
            <a:ext cx="9358964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一个端口写入数据到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时，有多个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可用，若仅仅随机写入其中一个，会导致随着存入缓存的数据量增多，一个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里会有各个端口（输出端口）的数据，不同端口同时输出数据需要访问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，此时会发生冲突，一些端口的请求需要等待别的端口请求完数据才被受理，导致读出的延迟极高。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动态分配在该方面的缺陷无法避免，端口占用资源的不平衡总会使一个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里有不同端口的数据。即使如此，我们仍能尽量缓解过高的读出延迟，将数据包开始存入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会为其匹配一个较优的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A1069B-7837-B2E5-78E8-63F62A32EA02}"/>
              </a:ext>
            </a:extLst>
          </p:cNvPr>
          <p:cNvSpPr txBox="1"/>
          <p:nvPr/>
        </p:nvSpPr>
        <p:spPr>
          <a:xfrm>
            <a:off x="9982952" y="-152289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数据包管理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482284-A2DE-F649-4E8C-23F7801E7A80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451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CDA6B68-63A6-A872-3EA1-AD3F819C0D9E}"/>
              </a:ext>
            </a:extLst>
          </p:cNvPr>
          <p:cNvSpPr txBox="1"/>
          <p:nvPr/>
        </p:nvSpPr>
        <p:spPr>
          <a:xfrm>
            <a:off x="2034164" y="1540030"/>
            <a:ext cx="812367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从数据包开始进入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，到真正开始写入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，需要等待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周期的匹配过程，期间数据会流入端口前端模块的缓冲区中，在匹配完成后进一步送入后端模块中完成写入。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为了防止出现多个端口同时询问一个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是否匹配的情况，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巧妙地设置了偏移量机制，保证每个端口每个周期搜索的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刚好错开，互不干扰。</a:t>
            </a:r>
          </a:p>
          <a:p>
            <a:endParaRPr lang="zh-CN" alt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8784E102-0475-6019-3242-BECC86427CA1}"/>
              </a:ext>
            </a:extLst>
          </p:cNvPr>
          <p:cNvSpPr txBox="1">
            <a:spLocks/>
          </p:cNvSpPr>
          <p:nvPr/>
        </p:nvSpPr>
        <p:spPr>
          <a:xfrm>
            <a:off x="3848100" y="955255"/>
            <a:ext cx="4495800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600" dirty="0"/>
              <a:t>匹配较优</a:t>
            </a:r>
            <a:r>
              <a:rPr lang="en-US" altLang="zh-CN" sz="2600" dirty="0"/>
              <a:t>SRAM</a:t>
            </a:r>
            <a:endParaRPr lang="en-US" sz="2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94D680-6F42-230F-04CD-05AE3BA252B8}"/>
              </a:ext>
            </a:extLst>
          </p:cNvPr>
          <p:cNvSpPr txBox="1"/>
          <p:nvPr/>
        </p:nvSpPr>
        <p:spPr>
          <a:xfrm>
            <a:off x="9982952" y="-152289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数据包管理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94E59E-BD9E-2351-BE9D-7A9EEDBB65B8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BDAA75D-9A0A-6482-128E-B9AC5CF17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1" r="2183" b="16112"/>
          <a:stretch/>
        </p:blipFill>
        <p:spPr>
          <a:xfrm>
            <a:off x="1927860" y="3859562"/>
            <a:ext cx="8123672" cy="28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5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A022277-9893-F152-233E-65B0B0DEC3B0}"/>
              </a:ext>
            </a:extLst>
          </p:cNvPr>
          <p:cNvSpPr txBox="1"/>
          <p:nvPr/>
        </p:nvSpPr>
        <p:spPr>
          <a:xfrm>
            <a:off x="9982952" y="-152289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数据包管理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F4B43DE-59CF-FF1A-9C6E-32F1AFCF17CB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BCB4EF-C6BF-A52B-7534-82E84BD0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63" y="1095901"/>
            <a:ext cx="7030473" cy="5679422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C4E4EC57-F1FA-5CCC-D3FD-593016FFB6EE}"/>
              </a:ext>
            </a:extLst>
          </p:cNvPr>
          <p:cNvSpPr txBox="1">
            <a:spLocks/>
          </p:cNvSpPr>
          <p:nvPr/>
        </p:nvSpPr>
        <p:spPr>
          <a:xfrm>
            <a:off x="4078525" y="736034"/>
            <a:ext cx="4034948" cy="584775"/>
          </a:xfrm>
          <a:prstGeom prst="rect">
            <a:avLst/>
          </a:prstGeom>
        </p:spPr>
        <p:txBody>
          <a:bodyPr wrap="square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600" dirty="0"/>
              <a:t>匹配等待过程前端缓冲区机制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331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C7965-747B-A0D2-711A-4A2A53DDECC1}"/>
              </a:ext>
            </a:extLst>
          </p:cNvPr>
          <p:cNvSpPr txBox="1"/>
          <p:nvPr/>
        </p:nvSpPr>
        <p:spPr>
          <a:xfrm>
            <a:off x="9982952" y="-152289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数据包管理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4476592" y="800851"/>
            <a:ext cx="3238815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zh-CN" sz="2600" dirty="0"/>
              <a:t>跳转表维护端口队列</a:t>
            </a:r>
            <a:endParaRPr lang="en-US" sz="26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4">
            <a:extLst>
              <a:ext uri="{FF2B5EF4-FFF2-40B4-BE49-F238E27FC236}">
                <a16:creationId xmlns:a16="http://schemas.microsoft.com/office/drawing/2014/main" id="{59E1A4D3-94C2-261B-2F64-7E3781DFA975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1F25EC-D54F-3832-ABD7-55925866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58" y="3817847"/>
            <a:ext cx="9167385" cy="28655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AA9303-0636-E4A9-574F-B02984D6D942}"/>
              </a:ext>
            </a:extLst>
          </p:cNvPr>
          <p:cNvSpPr txBox="1"/>
          <p:nvPr/>
        </p:nvSpPr>
        <p:spPr>
          <a:xfrm>
            <a:off x="1475864" y="1385626"/>
            <a:ext cx="9240264" cy="2543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将传统方案中的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链表数据结构的思想将结合，将队列中的页地址都视为一个结点，每个结点存储了下一结点的地址信息，这样就可以将所有优先级队列放在一起存储。读取队列中数据时，查找跳转表中当前页地址对应的内容，即可得到下一页的地址，再根据跳转表中下一页地址对应的内容，即可得到下下页的地址，以此类推，每个优先级队列只需维护队头的页地址，即可以进入的顺序访问队中的所有元素；向队列中写入数据时，只需将原来末端的跳转信息指向新的页地址，将新的页地址设置为新的末端即可。</a:t>
            </a:r>
          </a:p>
        </p:txBody>
      </p:sp>
    </p:spTree>
    <p:extLst>
      <p:ext uri="{BB962C8B-B14F-4D97-AF65-F5344CB8AC3E}">
        <p14:creationId xmlns:p14="http://schemas.microsoft.com/office/powerpoint/2010/main" val="30003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C7965-747B-A0D2-711A-4A2A53DDECC1}"/>
              </a:ext>
            </a:extLst>
          </p:cNvPr>
          <p:cNvSpPr txBox="1"/>
          <p:nvPr/>
        </p:nvSpPr>
        <p:spPr>
          <a:xfrm>
            <a:off x="9982952" y="-152289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数据包管理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1113728" y="1405267"/>
            <a:ext cx="3238815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zh-CN" sz="2600" dirty="0"/>
              <a:t>跳转表维护端口队列</a:t>
            </a:r>
            <a:endParaRPr lang="en-US" sz="26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4">
            <a:extLst>
              <a:ext uri="{FF2B5EF4-FFF2-40B4-BE49-F238E27FC236}">
                <a16:creationId xmlns:a16="http://schemas.microsoft.com/office/drawing/2014/main" id="{59E1A4D3-94C2-261B-2F64-7E3781DFA975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0312E8-7F61-3175-0EB9-2859CC3D72B4}"/>
              </a:ext>
            </a:extLst>
          </p:cNvPr>
          <p:cNvSpPr txBox="1"/>
          <p:nvPr/>
        </p:nvSpPr>
        <p:spPr>
          <a:xfrm>
            <a:off x="660400" y="2051691"/>
            <a:ext cx="4145472" cy="378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写入第一页时，暂时不和队列末端拼接，其后的所有页的跳转表信息正常更新，在数据包最后一页写完之后，数据包已经在跳转表中呈现为一条“断链”，只需将“断链”与队列末端拼接即可，为了避免同时来自多端口的“断链”拼接的问题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轮询机制，每个端口轮流进行拼接操作，即可保证跳转表和队列末端有条不紊地更新。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0B519-82EA-FEFE-A709-ECFEF94F3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4272" r="2773" b="4634"/>
          <a:stretch/>
        </p:blipFill>
        <p:spPr>
          <a:xfrm>
            <a:off x="4805872" y="1609002"/>
            <a:ext cx="7319072" cy="40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6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840311" y="1546187"/>
            <a:ext cx="2517931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2600" dirty="0"/>
              <a:t>严格优先级调度</a:t>
            </a:r>
            <a:endParaRPr lang="zh-CN" altLang="zh-CN" sz="26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D62B9AF-C4AF-8394-3C35-05C4088D1A64}"/>
              </a:ext>
            </a:extLst>
          </p:cNvPr>
          <p:cNvSpPr txBox="1"/>
          <p:nvPr/>
        </p:nvSpPr>
        <p:spPr>
          <a:xfrm>
            <a:off x="232825" y="2326310"/>
            <a:ext cx="3732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每个端口有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个优先级队列，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建立了一个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位宽的二进制数，指示每个队列是否有数据。根据严格优先级，读出数据时应访问有数据的队列中最优先的队列。要实现这个操作，只需将该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位数转化为独热码，即可得到最高位“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”的位置，即最优先的有数据的队列。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686097-1F24-5F22-5B4B-BFF1D6D1D3BA}"/>
              </a:ext>
            </a:extLst>
          </p:cNvPr>
          <p:cNvSpPr txBox="1"/>
          <p:nvPr/>
        </p:nvSpPr>
        <p:spPr>
          <a:xfrm>
            <a:off x="9982952" y="-152289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B735E68-0236-712C-56DA-A95944D9D0E5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F2CF52-273F-5887-6E07-CEE123B83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29" y="1652772"/>
            <a:ext cx="8226271" cy="41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3A77C5-DD79-A8BB-2DD2-58A19A46C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36" y="1241287"/>
            <a:ext cx="8325164" cy="463774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1559068" y="1412270"/>
            <a:ext cx="186026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600" dirty="0"/>
              <a:t>WRR</a:t>
            </a:r>
            <a:r>
              <a:rPr lang="zh-CN" altLang="zh-CN" sz="2600" dirty="0"/>
              <a:t>调度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8560F96-915D-34A7-D9E2-0BB82837A495}"/>
              </a:ext>
            </a:extLst>
          </p:cNvPr>
          <p:cNvSpPr txBox="1"/>
          <p:nvPr/>
        </p:nvSpPr>
        <p:spPr>
          <a:xfrm>
            <a:off x="686756" y="2166231"/>
            <a:ext cx="3180080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采用了位掩码的方案，每个端口都有一个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位掩码，由掩码头、掩码尾维护，每次输出新数据包时，将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位掩码与队列指示码取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操作取最高位，即可得到当前应输出哪个队列的数据包。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3A4E40-A202-55C3-62F9-BC4BA294B318}"/>
              </a:ext>
            </a:extLst>
          </p:cNvPr>
          <p:cNvSpPr txBox="1"/>
          <p:nvPr/>
        </p:nvSpPr>
        <p:spPr>
          <a:xfrm>
            <a:off x="9982952" y="-152289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CDE33C14-A3A9-7085-038A-037CB265B56F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1072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D00312-B7E7-113F-DA2C-78E805E4E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33" y="736034"/>
            <a:ext cx="7761467" cy="612196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59A4E3F-D393-221C-325D-89E0EDB91B01}"/>
              </a:ext>
            </a:extLst>
          </p:cNvPr>
          <p:cNvSpPr txBox="1"/>
          <p:nvPr/>
        </p:nvSpPr>
        <p:spPr>
          <a:xfrm>
            <a:off x="9982952" y="-152289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数据包调度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0CF72F1-7490-9D17-3D07-0109D4E9DF29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1E2DAA5-A034-5500-F278-9F03D89C71A6}"/>
              </a:ext>
            </a:extLst>
          </p:cNvPr>
          <p:cNvSpPr txBox="1">
            <a:spLocks/>
          </p:cNvSpPr>
          <p:nvPr/>
        </p:nvSpPr>
        <p:spPr>
          <a:xfrm>
            <a:off x="1559068" y="1412270"/>
            <a:ext cx="186026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zh-CN" sz="2600" dirty="0"/>
              <a:t>WRR</a:t>
            </a:r>
            <a:r>
              <a:rPr lang="zh-CN" altLang="zh-CN" sz="2600" dirty="0"/>
              <a:t>调度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D9D799-DA3A-B9B0-DB6D-C069E61426FE}"/>
              </a:ext>
            </a:extLst>
          </p:cNvPr>
          <p:cNvSpPr txBox="1"/>
          <p:nvPr/>
        </p:nvSpPr>
        <p:spPr>
          <a:xfrm>
            <a:off x="565078" y="2487100"/>
            <a:ext cx="3543444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通过引入掩码机制，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成功将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调度从复杂的机制中解放，实现了占用资源极低（不到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位二进制数），时间复杂度极低（每次选择请求仅需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运算所需的时间）。</a:t>
            </a:r>
          </a:p>
          <a:p>
            <a:pPr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36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4934" y="2759825"/>
            <a:ext cx="1726382" cy="584775"/>
          </a:xfrm>
        </p:spPr>
        <p:txBody>
          <a:bodyPr wrap="square">
            <a:noAutofit/>
          </a:bodyPr>
          <a:lstStyle/>
          <a:p>
            <a:pPr lvl="0"/>
            <a:r>
              <a:rPr 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zh-CN" alt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概述</a:t>
            </a:r>
            <a:endParaRPr lang="en-US" sz="4800" dirty="0">
              <a:ln w="19050"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/>
          </p:nvPr>
        </p:nvSpPr>
        <p:spPr>
          <a:xfrm>
            <a:off x="704543" y="3353217"/>
            <a:ext cx="3798089" cy="584775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sz="2400" b="1" dirty="0">
                <a:ln w="19050">
                  <a:noFill/>
                </a:ln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Hydra</a:t>
            </a:r>
            <a:r>
              <a:rPr lang="zh-CN" altLang="en-US" sz="2400" b="1" dirty="0">
                <a:ln w="19050">
                  <a:noFill/>
                </a:ln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基础功能</a:t>
            </a:r>
            <a:r>
              <a:rPr lang="en-US" altLang="zh-CN" sz="2400" b="1" dirty="0">
                <a:ln w="19050">
                  <a:noFill/>
                </a:ln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&amp;</a:t>
            </a:r>
            <a:r>
              <a:rPr lang="zh-CN" altLang="en-US" sz="2400" b="1" dirty="0">
                <a:ln w="19050">
                  <a:noFill/>
                </a:ln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设计亮点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4410F-8048-BAF3-8ED1-19CCCCF2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9F8360C-5568-39C3-FBEB-D53E7D67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17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093C423-F423-36BC-7035-A7A39A74D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"/>
          <a:stretch/>
        </p:blipFill>
        <p:spPr>
          <a:xfrm>
            <a:off x="0" y="1706666"/>
            <a:ext cx="12192000" cy="464137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8E67021-A7B0-7743-0A1B-910AF4EE3A08}"/>
              </a:ext>
            </a:extLst>
          </p:cNvPr>
          <p:cNvSpPr txBox="1"/>
          <p:nvPr/>
        </p:nvSpPr>
        <p:spPr>
          <a:xfrm>
            <a:off x="4783037" y="1221994"/>
            <a:ext cx="26259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zh-CN" sz="2600" b="1" kern="100" dirty="0">
                <a:effectLst/>
                <a:latin typeface="+mj-ea"/>
                <a:ea typeface="+mj-ea"/>
                <a:cs typeface="黑体" panose="02010609060101010101" pitchFamily="49" charset="-122"/>
              </a:rPr>
              <a:t>汉明校验</a:t>
            </a:r>
            <a:r>
              <a:rPr lang="zh-CN" altLang="en-US" sz="2600" b="1" kern="100" dirty="0">
                <a:latin typeface="+mj-ea"/>
                <a:ea typeface="+mj-ea"/>
                <a:cs typeface="黑体" panose="02010609060101010101" pitchFamily="49" charset="-122"/>
              </a:rPr>
              <a:t>原理</a:t>
            </a:r>
            <a:endParaRPr lang="zh-CN" altLang="zh-CN" sz="2600" b="1" kern="100" dirty="0">
              <a:effectLst/>
              <a:latin typeface="+mj-ea"/>
              <a:ea typeface="+mj-ea"/>
              <a:cs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9DD09A-D72A-A0CC-1CA8-6BF1B6530672}"/>
              </a:ext>
            </a:extLst>
          </p:cNvPr>
          <p:cNvSpPr txBox="1"/>
          <p:nvPr/>
        </p:nvSpPr>
        <p:spPr>
          <a:xfrm>
            <a:off x="10171068" y="-126880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50FA6DE-CA7B-CB37-1F9B-D1FF59D80B09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238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D866B91-7BF0-C1EA-E147-F4FD75B66C64}"/>
              </a:ext>
            </a:extLst>
          </p:cNvPr>
          <p:cNvSpPr txBox="1"/>
          <p:nvPr/>
        </p:nvSpPr>
        <p:spPr>
          <a:xfrm>
            <a:off x="1689194" y="2712906"/>
            <a:ext cx="449499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采用了</a:t>
            </a:r>
            <a:r>
              <a:rPr lang="zh-CN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并行计算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优化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(136,128)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汉明校验过程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，大大降低了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127</a:t>
            </a:r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次异或运算所需的时间使得校验模块的时序性得到了保障。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9BF02C-C855-281B-EF02-7F6FF61777A0}"/>
              </a:ext>
            </a:extLst>
          </p:cNvPr>
          <p:cNvSpPr txBox="1"/>
          <p:nvPr/>
        </p:nvSpPr>
        <p:spPr>
          <a:xfrm>
            <a:off x="10171068" y="-126880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E5EAF0F-978D-AEE3-41C7-B03540F364E5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37FE13-537B-9520-7191-ECDD13683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412" y="1002060"/>
            <a:ext cx="3452074" cy="55943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E48AB3-BFEF-0A1A-EC90-085ABF2D0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634" y="4892735"/>
            <a:ext cx="3886503" cy="17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8E67021-A7B0-7743-0A1B-910AF4EE3A08}"/>
              </a:ext>
            </a:extLst>
          </p:cNvPr>
          <p:cNvSpPr txBox="1"/>
          <p:nvPr/>
        </p:nvSpPr>
        <p:spPr>
          <a:xfrm>
            <a:off x="4834128" y="1681916"/>
            <a:ext cx="27861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600" b="1" kern="100" dirty="0">
                <a:effectLst/>
                <a:latin typeface="+mj-ea"/>
                <a:ea typeface="+mj-ea"/>
                <a:cs typeface="黑体" panose="02010609060101010101" pitchFamily="49" charset="-122"/>
              </a:rPr>
              <a:t>校验信息存储</a:t>
            </a:r>
            <a:endParaRPr lang="en-US" altLang="zh-CN" sz="2600" b="1" kern="100" dirty="0">
              <a:effectLst/>
              <a:latin typeface="+mj-ea"/>
              <a:ea typeface="+mj-ea"/>
              <a:cs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866B91-7BF0-C1EA-E147-F4FD75B66C64}"/>
              </a:ext>
            </a:extLst>
          </p:cNvPr>
          <p:cNvSpPr txBox="1"/>
          <p:nvPr/>
        </p:nvSpPr>
        <p:spPr>
          <a:xfrm>
            <a:off x="2406770" y="2689919"/>
            <a:ext cx="6932193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由于校验以页为单位，故校验信息的存储也以页为单位，每一个页地址指向了一个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位的校验码。每个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都有一个校验存储空间，大小为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2048*8=2KB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。由于同时只会有一个端口与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进行交互，所以同时也只会有一个端口与校验存储空间进行交互，故校验存储可被置于片上资源的分布式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D2C4BEC-6A2E-EB45-4E6E-A3C7311912F1}"/>
              </a:ext>
            </a:extLst>
          </p:cNvPr>
          <p:cNvSpPr txBox="1">
            <a:spLocks/>
          </p:cNvSpPr>
          <p:nvPr/>
        </p:nvSpPr>
        <p:spPr>
          <a:xfrm>
            <a:off x="4720638" y="64201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A04BFC-F58D-17D8-CBE0-F625DB51A5F8}"/>
              </a:ext>
            </a:extLst>
          </p:cNvPr>
          <p:cNvSpPr txBox="1"/>
          <p:nvPr/>
        </p:nvSpPr>
        <p:spPr>
          <a:xfrm>
            <a:off x="10189986" y="-126880"/>
            <a:ext cx="25237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数据校验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125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4410F-8048-BAF3-8ED1-19CCCCF2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9F8360C-5568-39C3-FBEB-D53E7D67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8864030-7212-88AC-88BB-7081B152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5" y="3213872"/>
            <a:ext cx="6153340" cy="584775"/>
          </a:xfrm>
        </p:spPr>
        <p:txBody>
          <a:bodyPr wrap="square">
            <a:noAutofit/>
          </a:bodyPr>
          <a:lstStyle/>
          <a:p>
            <a:r>
              <a:rPr lang="en-US" altLang="zh-CN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03 </a:t>
            </a:r>
            <a:r>
              <a:rPr lang="zh-CN" alt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模块具体实现细节</a:t>
            </a:r>
            <a:endParaRPr lang="en-US" sz="4800" dirty="0">
              <a:ln w="19050"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281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F92DCFA2-305A-9E25-4879-B838E39C8AFB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C7965-747B-A0D2-711A-4A2A53DDECC1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各模块寄存器说明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4E26E83-40B6-BAFD-3AEE-16FBFB208870}"/>
              </a:ext>
            </a:extLst>
          </p:cNvPr>
          <p:cNvSpPr txBox="1"/>
          <p:nvPr/>
        </p:nvSpPr>
        <p:spPr>
          <a:xfrm>
            <a:off x="965200" y="3269886"/>
            <a:ext cx="4325668" cy="87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主控制器模块，连接所有子模块并处理核心逻辑，如匹配</a:t>
            </a:r>
            <a:r>
              <a:rPr lang="en-US" altLang="zh-CN" dirty="0"/>
              <a:t>SRAM</a:t>
            </a:r>
            <a:r>
              <a:rPr lang="zh-CN" altLang="en-US" dirty="0"/>
              <a:t>，维护队列等操作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881DC5-A4C4-6ECA-7150-1BBF725C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18" y="747027"/>
            <a:ext cx="4895650" cy="3177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130DA95-9FDD-03D2-1745-12202B27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18" y="4045125"/>
            <a:ext cx="4895650" cy="2364565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8BD43C7B-0274-04F7-FB48-1FBC29BC5656}"/>
              </a:ext>
            </a:extLst>
          </p:cNvPr>
          <p:cNvSpPr txBox="1">
            <a:spLocks/>
          </p:cNvSpPr>
          <p:nvPr/>
        </p:nvSpPr>
        <p:spPr>
          <a:xfrm>
            <a:off x="1331739" y="2431480"/>
            <a:ext cx="3592590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/>
              <a:t>controller(</a:t>
            </a:r>
            <a:r>
              <a:rPr lang="zh-CN" altLang="en-US" sz="2400" dirty="0"/>
              <a:t>顶层模块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926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A4D6420-CCB3-E887-3430-8013F648F633}"/>
              </a:ext>
            </a:extLst>
          </p:cNvPr>
          <p:cNvSpPr txBox="1"/>
          <p:nvPr/>
        </p:nvSpPr>
        <p:spPr>
          <a:xfrm>
            <a:off x="965200" y="3199770"/>
            <a:ext cx="4325668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伪双口</a:t>
            </a:r>
            <a:r>
              <a:rPr lang="en-US" altLang="zh-CN" dirty="0"/>
              <a:t>SRAM</a:t>
            </a:r>
            <a:r>
              <a:rPr lang="zh-CN" altLang="en-US" dirty="0"/>
              <a:t>，提供独立工作的读写口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D3DFDC4-5B0A-EFE0-189F-5748FA0D5FDD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62939F-A2BE-008A-9598-96F607780BFC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各模块寄存器说明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95A61D-EE86-2E55-B07E-C0F432F66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54" y="1711596"/>
            <a:ext cx="4664202" cy="22840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9CBC95-C9AA-61FF-47A1-B0E8AE6F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78" y="4421943"/>
            <a:ext cx="4664978" cy="601157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BA04D42E-7971-AFDA-357B-0AD261BB546F}"/>
              </a:ext>
            </a:extLst>
          </p:cNvPr>
          <p:cNvSpPr txBox="1">
            <a:spLocks/>
          </p:cNvSpPr>
          <p:nvPr/>
        </p:nvSpPr>
        <p:spPr>
          <a:xfrm>
            <a:off x="1331739" y="2431480"/>
            <a:ext cx="3592590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err="1"/>
              <a:t>dual_port_sram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9633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A4D6420-CCB3-E887-3430-8013F648F633}"/>
              </a:ext>
            </a:extLst>
          </p:cNvPr>
          <p:cNvSpPr txBox="1"/>
          <p:nvPr/>
        </p:nvSpPr>
        <p:spPr>
          <a:xfrm>
            <a:off x="965200" y="3199770"/>
            <a:ext cx="4325668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生成一页（</a:t>
            </a:r>
            <a:r>
              <a:rPr lang="en-US" altLang="zh-CN" dirty="0"/>
              <a:t>128</a:t>
            </a:r>
            <a:r>
              <a:rPr lang="zh-CN" altLang="en-US" dirty="0"/>
              <a:t>位）数据的</a:t>
            </a:r>
            <a:r>
              <a:rPr lang="en-US" altLang="zh-CN" dirty="0"/>
              <a:t>8</a:t>
            </a:r>
            <a:r>
              <a:rPr lang="zh-CN" altLang="en-US" dirty="0"/>
              <a:t>位校验码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D3DFDC4-5B0A-EFE0-189F-5748FA0D5FDD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62939F-A2BE-008A-9598-96F607780BFC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各模块寄存器说明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A04D42E-7971-AFDA-357B-0AD261BB546F}"/>
              </a:ext>
            </a:extLst>
          </p:cNvPr>
          <p:cNvSpPr txBox="1">
            <a:spLocks/>
          </p:cNvSpPr>
          <p:nvPr/>
        </p:nvSpPr>
        <p:spPr>
          <a:xfrm>
            <a:off x="1331739" y="2431480"/>
            <a:ext cx="3592590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err="1"/>
              <a:t>ecc_encoder</a:t>
            </a:r>
            <a:endParaRPr lang="zh-CN" altLang="zh-CN" sz="2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9AED795-715A-F7B1-6385-C678D2A7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90" y="1645635"/>
            <a:ext cx="5381170" cy="356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8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A4D6420-CCB3-E887-3430-8013F648F633}"/>
              </a:ext>
            </a:extLst>
          </p:cNvPr>
          <p:cNvSpPr txBox="1"/>
          <p:nvPr/>
        </p:nvSpPr>
        <p:spPr>
          <a:xfrm>
            <a:off x="965200" y="3199770"/>
            <a:ext cx="4325668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根据</a:t>
            </a:r>
            <a:r>
              <a:rPr lang="en-US" altLang="zh-CN" dirty="0"/>
              <a:t>8</a:t>
            </a:r>
            <a:r>
              <a:rPr lang="zh-CN" altLang="en-US" dirty="0"/>
              <a:t>位校验码对一页（</a:t>
            </a:r>
            <a:r>
              <a:rPr lang="en-US" altLang="zh-CN" dirty="0"/>
              <a:t>128</a:t>
            </a:r>
            <a:r>
              <a:rPr lang="zh-CN" altLang="en-US" dirty="0"/>
              <a:t>位）待纠错数据进行</a:t>
            </a:r>
            <a:r>
              <a:rPr lang="en-US" altLang="zh-CN" dirty="0"/>
              <a:t>SEC</a:t>
            </a:r>
            <a:r>
              <a:rPr lang="zh-CN" altLang="en-US" dirty="0"/>
              <a:t>纠错并输出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D3DFDC4-5B0A-EFE0-189F-5748FA0D5FDD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62939F-A2BE-008A-9598-96F607780BFC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各模块寄存器说明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A04D42E-7971-AFDA-357B-0AD261BB546F}"/>
              </a:ext>
            </a:extLst>
          </p:cNvPr>
          <p:cNvSpPr txBox="1">
            <a:spLocks/>
          </p:cNvSpPr>
          <p:nvPr/>
        </p:nvSpPr>
        <p:spPr>
          <a:xfrm>
            <a:off x="1331739" y="2431480"/>
            <a:ext cx="3592590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err="1"/>
              <a:t>ecc_decoder</a:t>
            </a:r>
            <a:endParaRPr lang="zh-CN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7F12E8-69E5-3A7B-D409-EA98028B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607" y="1036637"/>
            <a:ext cx="3020106" cy="42922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F357A3-3415-C615-9EF6-EC173335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07" y="5539765"/>
            <a:ext cx="3020106" cy="7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66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A4D6420-CCB3-E887-3430-8013F648F633}"/>
              </a:ext>
            </a:extLst>
          </p:cNvPr>
          <p:cNvSpPr txBox="1"/>
          <p:nvPr/>
        </p:nvSpPr>
        <p:spPr>
          <a:xfrm>
            <a:off x="965200" y="3199770"/>
            <a:ext cx="4325668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维护存储空闲页地址的“空闲队列”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实现</a:t>
            </a:r>
            <a:r>
              <a:rPr lang="en-US" altLang="zh-CN" dirty="0"/>
              <a:t>O(1)</a:t>
            </a:r>
            <a:r>
              <a:rPr lang="zh-CN" altLang="en-US" dirty="0"/>
              <a:t>的内存回收机制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D3DFDC4-5B0A-EFE0-189F-5748FA0D5FDD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62939F-A2BE-008A-9598-96F607780BFC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各模块寄存器说明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A04D42E-7971-AFDA-357B-0AD261BB546F}"/>
              </a:ext>
            </a:extLst>
          </p:cNvPr>
          <p:cNvSpPr txBox="1">
            <a:spLocks/>
          </p:cNvSpPr>
          <p:nvPr/>
        </p:nvSpPr>
        <p:spPr>
          <a:xfrm>
            <a:off x="1331739" y="2431480"/>
            <a:ext cx="3592590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err="1"/>
              <a:t>fifo_null_pages</a:t>
            </a:r>
            <a:endParaRPr lang="zh-CN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275B62-4837-77A0-FBD4-F460D16E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369" y="1616076"/>
            <a:ext cx="4486175" cy="20110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2E0890-242A-F8D8-4619-A9DE13588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82" y="4194255"/>
            <a:ext cx="3400148" cy="115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2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A4D6420-CCB3-E887-3430-8013F648F633}"/>
              </a:ext>
            </a:extLst>
          </p:cNvPr>
          <p:cNvSpPr txBox="1"/>
          <p:nvPr/>
        </p:nvSpPr>
        <p:spPr>
          <a:xfrm>
            <a:off x="965200" y="3199770"/>
            <a:ext cx="4325668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对写入模块的数据进行初步处理并缓冲</a:t>
            </a:r>
            <a:br>
              <a:rPr lang="en-US" altLang="zh-CN" dirty="0"/>
            </a:br>
            <a:r>
              <a:rPr lang="zh-CN" altLang="en-US" dirty="0"/>
              <a:t>指导总控制模块进行匹配操作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D3DFDC4-5B0A-EFE0-189F-5748FA0D5FDD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62939F-A2BE-008A-9598-96F607780BFC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各模块寄存器说明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A04D42E-7971-AFDA-357B-0AD261BB546F}"/>
              </a:ext>
            </a:extLst>
          </p:cNvPr>
          <p:cNvSpPr txBox="1">
            <a:spLocks/>
          </p:cNvSpPr>
          <p:nvPr/>
        </p:nvSpPr>
        <p:spPr>
          <a:xfrm>
            <a:off x="1331739" y="2431480"/>
            <a:ext cx="3592590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err="1"/>
              <a:t>port_frontend</a:t>
            </a:r>
            <a:endParaRPr lang="zh-CN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56C000-E86B-52F8-DA53-1CF0074D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796" y="1172101"/>
            <a:ext cx="5486004" cy="28114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BCD56E-D19F-D164-E894-0B992F3E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93" y="4220650"/>
            <a:ext cx="5486005" cy="15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2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05C00E-7066-082E-6785-8F139A25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A5AA32F2-B62F-6EEE-E2EB-59B40D9F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42D5845-993B-DA2B-3853-7368D3D3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879" y="-68836"/>
            <a:ext cx="876241" cy="584775"/>
          </a:xfrm>
        </p:spPr>
        <p:txBody>
          <a:bodyPr wrap="square">
            <a:normAutofit/>
          </a:bodyPr>
          <a:lstStyle/>
          <a:p>
            <a:pPr lvl="0" algn="ctr"/>
            <a:r>
              <a:rPr lang="zh-CN" altLang="en-US" sz="2400" dirty="0"/>
              <a:t>概述</a:t>
            </a:r>
            <a:endParaRPr 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9046C3-A210-1923-2D73-357ED59C2F52}"/>
              </a:ext>
            </a:extLst>
          </p:cNvPr>
          <p:cNvSpPr txBox="1"/>
          <p:nvPr/>
        </p:nvSpPr>
        <p:spPr>
          <a:xfrm>
            <a:off x="660400" y="2401583"/>
            <a:ext cx="4792362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个端口独立同时读写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缓存；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个优先级队列按优先级调度数据包；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所有端口所有队列动态分配缓存；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调度模式。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D29836-812D-F840-7C92-E8E7C129BB0E}"/>
              </a:ext>
            </a:extLst>
          </p:cNvPr>
          <p:cNvSpPr txBox="1"/>
          <p:nvPr/>
        </p:nvSpPr>
        <p:spPr>
          <a:xfrm>
            <a:off x="1730342" y="1633079"/>
            <a:ext cx="151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24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EDFF07-9FDE-283A-B58E-0C433EB11C62}"/>
              </a:ext>
            </a:extLst>
          </p:cNvPr>
          <p:cNvSpPr txBox="1"/>
          <p:nvPr/>
        </p:nvSpPr>
        <p:spPr>
          <a:xfrm>
            <a:off x="8332960" y="1633079"/>
            <a:ext cx="151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en-US" altLang="zh-CN" sz="2400" b="1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82B4BE-4B0C-9698-F2A3-3D2C34E4E5ED}"/>
              </a:ext>
            </a:extLst>
          </p:cNvPr>
          <p:cNvSpPr txBox="1"/>
          <p:nvPr/>
        </p:nvSpPr>
        <p:spPr>
          <a:xfrm>
            <a:off x="5999230" y="2401583"/>
            <a:ext cx="6185177" cy="227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引入页表管理的思想，压缩模块空间占用；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采用特殊的搜索机制，降低由于读出冲突导致的读延迟；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引入链表的思想，降低维护优先级队列所需的资源；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所有操作均流水化，在维护良好时序严谨性的同时提升性能；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并行优化的数据校验加码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解码逻辑；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采用位掩码实现极低复杂度的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机制。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3434C42-FE04-146A-27E5-8861079F5455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44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A4D6420-CCB3-E887-3430-8013F648F633}"/>
              </a:ext>
            </a:extLst>
          </p:cNvPr>
          <p:cNvSpPr txBox="1"/>
          <p:nvPr/>
        </p:nvSpPr>
        <p:spPr>
          <a:xfrm>
            <a:off x="798854" y="3199770"/>
            <a:ext cx="4658360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管理</a:t>
            </a:r>
            <a:r>
              <a:rPr lang="en-US" altLang="zh-CN" dirty="0"/>
              <a:t>ECC</a:t>
            </a:r>
            <a:r>
              <a:rPr lang="zh-CN" altLang="en-US" dirty="0"/>
              <a:t>存储、跳转表、</a:t>
            </a:r>
            <a:r>
              <a:rPr lang="en-US" altLang="zh-CN" dirty="0"/>
              <a:t>SRAM</a:t>
            </a:r>
            <a:r>
              <a:rPr lang="zh-CN" altLang="en-US" dirty="0"/>
              <a:t>端口数据量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D3DFDC4-5B0A-EFE0-189F-5748FA0D5FDD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62939F-A2BE-008A-9598-96F607780BFC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各模块寄存器说明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A04D42E-7971-AFDA-357B-0AD261BB546F}"/>
              </a:ext>
            </a:extLst>
          </p:cNvPr>
          <p:cNvSpPr txBox="1">
            <a:spLocks/>
          </p:cNvSpPr>
          <p:nvPr/>
        </p:nvSpPr>
        <p:spPr>
          <a:xfrm>
            <a:off x="1331739" y="2431480"/>
            <a:ext cx="3592590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err="1"/>
              <a:t>sram_state</a:t>
            </a:r>
            <a:endParaRPr lang="zh-CN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167CE9-4922-35C9-A85F-065337AD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00" y="922019"/>
            <a:ext cx="4311440" cy="45338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22C974-68BD-3C77-74E0-71186917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854" y="5646606"/>
            <a:ext cx="3136932" cy="9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57BFC9C7-7A67-7146-E8FE-91692421ED2F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BF8273-0DAE-E1CD-AAB6-A34382669434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写前端流水线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69C011-B314-3DC2-01D6-09AB9649D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2425" r="3159" b="1135"/>
          <a:stretch/>
        </p:blipFill>
        <p:spPr>
          <a:xfrm>
            <a:off x="1394460" y="613297"/>
            <a:ext cx="9403080" cy="62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9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9020237-CBCC-9CFA-AEA7-7321F061D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3549" r="2187" b="2291"/>
          <a:stretch/>
        </p:blipFill>
        <p:spPr>
          <a:xfrm>
            <a:off x="0" y="654746"/>
            <a:ext cx="12192000" cy="61279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F8656ABE-70AA-A0E1-01B3-ACEAA31A94C9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259E79-E407-59F9-D689-A8E96B4FA375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写后端流水线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45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A72C8A-752B-491D-61B6-015170713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t="2993" r="948" b="2532"/>
          <a:stretch/>
        </p:blipFill>
        <p:spPr>
          <a:xfrm>
            <a:off x="0" y="890539"/>
            <a:ext cx="12192000" cy="545872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4">
            <a:extLst>
              <a:ext uri="{FF2B5EF4-FFF2-40B4-BE49-F238E27FC236}">
                <a16:creationId xmlns:a16="http://schemas.microsoft.com/office/drawing/2014/main" id="{ED477CE8-CD5D-F417-2009-E40A985D9BCD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03 </a:t>
            </a:r>
            <a:r>
              <a:rPr lang="zh-CN" altLang="en-US" sz="2400" dirty="0"/>
              <a:t>模块具体实现细节</a:t>
            </a:r>
            <a:endParaRPr 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DDF0F4-68C7-B78F-E486-77820C1F7AF7}"/>
              </a:ext>
            </a:extLst>
          </p:cNvPr>
          <p:cNvSpPr txBox="1"/>
          <p:nvPr/>
        </p:nvSpPr>
        <p:spPr>
          <a:xfrm>
            <a:off x="9432531" y="-12565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读前后端流水线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16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4410F-8048-BAF3-8ED1-19CCCCF2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9F8360C-5568-39C3-FBEB-D53E7D67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8864030-7212-88AC-88BB-7081B152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5" y="3213872"/>
            <a:ext cx="6153340" cy="584775"/>
          </a:xfrm>
        </p:spPr>
        <p:txBody>
          <a:bodyPr wrap="square">
            <a:noAutofit/>
          </a:bodyPr>
          <a:lstStyle/>
          <a:p>
            <a:r>
              <a:rPr lang="en-US" altLang="zh-CN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04 </a:t>
            </a:r>
            <a:r>
              <a:rPr lang="zh-CN" alt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接口与配置</a:t>
            </a:r>
            <a:endParaRPr lang="en-US" sz="4800" dirty="0">
              <a:ln w="19050"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179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EC03C68-8170-202E-E539-B446555788DB}"/>
              </a:ext>
            </a:extLst>
          </p:cNvPr>
          <p:cNvSpPr/>
          <p:nvPr/>
        </p:nvSpPr>
        <p:spPr>
          <a:xfrm>
            <a:off x="6572709" y="1049259"/>
            <a:ext cx="4702314" cy="48984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04 </a:t>
            </a:r>
            <a:r>
              <a:rPr lang="zh-CN" altLang="en-US" sz="2400" dirty="0"/>
              <a:t>接口和配置</a:t>
            </a:r>
            <a:endParaRPr 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014BF9-7548-48F9-0774-CC9CBCF6863E}"/>
              </a:ext>
            </a:extLst>
          </p:cNvPr>
          <p:cNvSpPr txBox="1"/>
          <p:nvPr/>
        </p:nvSpPr>
        <p:spPr>
          <a:xfrm>
            <a:off x="9690100" y="-119075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写控制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口 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74A12FE-42A7-BFBB-3B1F-2531EFC46360}"/>
              </a:ext>
            </a:extLst>
          </p:cNvPr>
          <p:cNvSpPr/>
          <p:nvPr/>
        </p:nvSpPr>
        <p:spPr>
          <a:xfrm>
            <a:off x="873524" y="1049259"/>
            <a:ext cx="4924685" cy="32910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A509AA-87AF-1CC9-5F55-CC1A56788695}"/>
              </a:ext>
            </a:extLst>
          </p:cNvPr>
          <p:cNvSpPr txBox="1"/>
          <p:nvPr/>
        </p:nvSpPr>
        <p:spPr>
          <a:xfrm>
            <a:off x="2704740" y="1291195"/>
            <a:ext cx="126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ea"/>
                <a:ea typeface="+mj-ea"/>
                <a:cs typeface="Times New Roman" panose="02020603050405020304" pitchFamily="18" charset="0"/>
              </a:rPr>
              <a:t>IO</a:t>
            </a:r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口介绍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3520E9-6245-2429-8A83-0ABDB8890FF1}"/>
              </a:ext>
            </a:extLst>
          </p:cNvPr>
          <p:cNvSpPr txBox="1"/>
          <p:nvPr/>
        </p:nvSpPr>
        <p:spPr>
          <a:xfrm>
            <a:off x="984710" y="1890074"/>
            <a:ext cx="4702314" cy="218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 err="1"/>
              <a:t>wr_sop</a:t>
            </a:r>
            <a:r>
              <a:rPr lang="zh-CN" altLang="en-US" sz="1400" dirty="0"/>
              <a:t>：拉高</a:t>
            </a:r>
            <a:r>
              <a:rPr lang="en-US" altLang="zh-CN" sz="1400" dirty="0"/>
              <a:t>1</a:t>
            </a:r>
            <a:r>
              <a:rPr lang="zh-CN" altLang="en-US" sz="1400" dirty="0"/>
              <a:t>周期表示开始写入数据包。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 err="1"/>
              <a:t>wr_eop</a:t>
            </a:r>
            <a:r>
              <a:rPr lang="zh-CN" altLang="en-US" sz="1400" dirty="0"/>
              <a:t>：拉高</a:t>
            </a:r>
            <a:r>
              <a:rPr lang="en-US" altLang="zh-CN" sz="1400" dirty="0"/>
              <a:t>1</a:t>
            </a:r>
            <a:r>
              <a:rPr lang="zh-CN" altLang="en-US" sz="1400" dirty="0"/>
              <a:t>周期表示结束写入数据包。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 err="1"/>
              <a:t>wr_vld</a:t>
            </a:r>
            <a:r>
              <a:rPr lang="zh-CN" altLang="en-US" sz="1400" dirty="0"/>
              <a:t>：表示当前通过</a:t>
            </a:r>
            <a:r>
              <a:rPr lang="en-US" altLang="zh-CN" sz="1400" dirty="0" err="1"/>
              <a:t>wr_data</a:t>
            </a:r>
            <a:r>
              <a:rPr lang="zh-CN" altLang="en-US" sz="1400" dirty="0"/>
              <a:t>写入的一半字数据有效。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 err="1"/>
              <a:t>wr_data</a:t>
            </a:r>
            <a:r>
              <a:rPr lang="zh-CN" altLang="en-US" sz="1400" dirty="0"/>
              <a:t>：写入一半字数据的内容，仅在</a:t>
            </a:r>
            <a:r>
              <a:rPr lang="en-US" altLang="zh-CN" sz="1400" dirty="0" err="1"/>
              <a:t>wr_vld</a:t>
            </a:r>
            <a:r>
              <a:rPr lang="zh-CN" altLang="en-US" sz="1400" dirty="0"/>
              <a:t>为高的时候被认为有效。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A38DAF-AE66-76C0-C279-FC164614ABCC}"/>
              </a:ext>
            </a:extLst>
          </p:cNvPr>
          <p:cNvSpPr txBox="1"/>
          <p:nvPr/>
        </p:nvSpPr>
        <p:spPr>
          <a:xfrm>
            <a:off x="8292739" y="1291195"/>
            <a:ext cx="126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使用方法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FBD639-D78E-1019-5E0E-BED7F89D4764}"/>
              </a:ext>
            </a:extLst>
          </p:cNvPr>
          <p:cNvSpPr txBox="1"/>
          <p:nvPr/>
        </p:nvSpPr>
        <p:spPr>
          <a:xfrm>
            <a:off x="6774724" y="1749477"/>
            <a:ext cx="4118828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/>
              <a:t>数据包格式</a:t>
            </a:r>
            <a:r>
              <a:rPr lang="zh-CN" altLang="en-US" sz="1600" dirty="0"/>
              <a:t>：控制部分（</a:t>
            </a:r>
            <a:r>
              <a:rPr lang="en-US" altLang="zh-CN" sz="1600" dirty="0"/>
              <a:t>1</a:t>
            </a:r>
            <a:r>
              <a:rPr lang="zh-CN" altLang="en-US" sz="1600" dirty="0"/>
              <a:t>半字）和数据部分（</a:t>
            </a:r>
            <a:r>
              <a:rPr lang="en-US" altLang="zh-CN" sz="1600" dirty="0"/>
              <a:t>31~511</a:t>
            </a:r>
            <a:r>
              <a:rPr lang="zh-CN" altLang="en-US" sz="1600" dirty="0"/>
              <a:t>半字）。 其中控制部分为</a:t>
            </a:r>
            <a:r>
              <a:rPr lang="en-US" altLang="zh-CN" sz="1600" dirty="0"/>
              <a:t>16</a:t>
            </a:r>
            <a:r>
              <a:rPr lang="zh-CN" altLang="en-US" sz="1600" dirty="0"/>
              <a:t>位，描述三个数据包信息：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）高</a:t>
            </a:r>
            <a:r>
              <a:rPr lang="en-US" altLang="zh-CN" sz="1600" dirty="0"/>
              <a:t>9</a:t>
            </a:r>
            <a:r>
              <a:rPr lang="zh-CN" altLang="en-US" sz="1600" dirty="0"/>
              <a:t>位表示数据包的长度（半字）；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2</a:t>
            </a:r>
            <a:r>
              <a:rPr lang="zh-CN" altLang="en-US" sz="1600" dirty="0"/>
              <a:t>）低</a:t>
            </a:r>
            <a:r>
              <a:rPr lang="en-US" altLang="zh-CN" sz="1600" dirty="0"/>
              <a:t>4</a:t>
            </a:r>
            <a:r>
              <a:rPr lang="zh-CN" altLang="en-US" sz="1600" dirty="0"/>
              <a:t>位表示目的端口；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3</a:t>
            </a:r>
            <a:r>
              <a:rPr lang="zh-CN" altLang="en-US" sz="1600" dirty="0"/>
              <a:t>）剩余</a:t>
            </a:r>
            <a:r>
              <a:rPr lang="en-US" altLang="zh-CN" sz="1600" dirty="0"/>
              <a:t>3</a:t>
            </a:r>
            <a:r>
              <a:rPr lang="zh-CN" altLang="en-US" sz="1600" dirty="0"/>
              <a:t>位表示优先级。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b="1" dirty="0"/>
              <a:t>注意事项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1</a:t>
            </a:r>
            <a:r>
              <a:rPr lang="zh-CN" altLang="zh-CN" sz="1600" dirty="0"/>
              <a:t>）</a:t>
            </a:r>
            <a:r>
              <a:rPr lang="en-US" altLang="zh-CN" sz="1600" dirty="0" err="1"/>
              <a:t>wr_sop</a:t>
            </a:r>
            <a:r>
              <a:rPr lang="zh-CN" altLang="zh-CN" sz="1600" dirty="0"/>
              <a:t>和</a:t>
            </a:r>
            <a:r>
              <a:rPr lang="en-US" altLang="zh-CN" sz="1600" dirty="0" err="1"/>
              <a:t>wr_eop</a:t>
            </a:r>
            <a:r>
              <a:rPr lang="zh-CN" altLang="zh-CN" sz="1600" dirty="0"/>
              <a:t>不能同时拉高。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2</a:t>
            </a:r>
            <a:r>
              <a:rPr lang="zh-CN" altLang="zh-CN" sz="1600" dirty="0"/>
              <a:t>）</a:t>
            </a:r>
            <a:r>
              <a:rPr lang="en-US" altLang="zh-CN" sz="1600" dirty="0" err="1"/>
              <a:t>wr_vld</a:t>
            </a:r>
            <a:r>
              <a:rPr lang="zh-CN" altLang="zh-CN" sz="1600" dirty="0"/>
              <a:t>只能在</a:t>
            </a:r>
            <a:r>
              <a:rPr lang="en-US" altLang="zh-CN" sz="1600" dirty="0" err="1"/>
              <a:t>wr_sop</a:t>
            </a:r>
            <a:r>
              <a:rPr lang="zh-CN" altLang="zh-CN" sz="1600" dirty="0"/>
              <a:t>为高后</a:t>
            </a:r>
            <a:r>
              <a:rPr lang="zh-CN" altLang="en-US" sz="1600" dirty="0"/>
              <a:t>、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wr_eop</a:t>
            </a:r>
            <a:r>
              <a:rPr lang="zh-CN" altLang="zh-CN" sz="1600" dirty="0"/>
              <a:t>为高前的一段时间内为高。</a:t>
            </a:r>
          </a:p>
          <a:p>
            <a:pPr lvl="1">
              <a:lnSpc>
                <a:spcPct val="150000"/>
              </a:lnSpc>
            </a:pPr>
            <a:endParaRPr lang="en-US" altLang="zh-CN" sz="1600" dirty="0"/>
          </a:p>
        </p:txBody>
      </p:sp>
      <p:pic>
        <p:nvPicPr>
          <p:cNvPr id="10242" name="Picture 2" descr=" ">
            <a:extLst>
              <a:ext uri="{FF2B5EF4-FFF2-40B4-BE49-F238E27FC236}">
                <a16:creationId xmlns:a16="http://schemas.microsoft.com/office/drawing/2014/main" id="{44328BD4-6B1C-5630-324B-AD3C78DA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5" y="4666165"/>
            <a:ext cx="6046537" cy="11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9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04 </a:t>
            </a:r>
            <a:r>
              <a:rPr lang="zh-CN" altLang="en-US" sz="2400" dirty="0"/>
              <a:t>接口和配置</a:t>
            </a:r>
            <a:endParaRPr 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014BF9-7548-48F9-0774-CC9CBCF6863E}"/>
              </a:ext>
            </a:extLst>
          </p:cNvPr>
          <p:cNvSpPr txBox="1"/>
          <p:nvPr/>
        </p:nvSpPr>
        <p:spPr>
          <a:xfrm>
            <a:off x="9690100" y="-118828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写反馈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口 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E9006FF-6D5B-4D9F-CF02-1A853A0ED884}"/>
              </a:ext>
            </a:extLst>
          </p:cNvPr>
          <p:cNvGrpSpPr/>
          <p:nvPr/>
        </p:nvGrpSpPr>
        <p:grpSpPr>
          <a:xfrm>
            <a:off x="940684" y="1964577"/>
            <a:ext cx="4710781" cy="3217941"/>
            <a:chOff x="1021116" y="1291195"/>
            <a:chExt cx="4710781" cy="3217941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74A12FE-42A7-BFBB-3B1F-2531EFC46360}"/>
                </a:ext>
              </a:extLst>
            </p:cNvPr>
            <p:cNvSpPr/>
            <p:nvPr/>
          </p:nvSpPr>
          <p:spPr>
            <a:xfrm>
              <a:off x="1029583" y="1291195"/>
              <a:ext cx="4702314" cy="32179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7A509AA-87AF-1CC9-5F55-CC1A56788695}"/>
                </a:ext>
              </a:extLst>
            </p:cNvPr>
            <p:cNvSpPr txBox="1"/>
            <p:nvPr/>
          </p:nvSpPr>
          <p:spPr>
            <a:xfrm>
              <a:off x="2758080" y="1533131"/>
              <a:ext cx="1262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j-ea"/>
                  <a:ea typeface="+mj-ea"/>
                  <a:cs typeface="Times New Roman" panose="02020603050405020304" pitchFamily="18" charset="0"/>
                </a:rPr>
                <a:t>IO</a:t>
              </a:r>
              <a:r>
                <a:rPr lang="zh-CN" altLang="en-US" b="1" dirty="0">
                  <a:latin typeface="+mj-ea"/>
                  <a:ea typeface="+mj-ea"/>
                  <a:cs typeface="Times New Roman" panose="02020603050405020304" pitchFamily="18" charset="0"/>
                </a:rPr>
                <a:t>口介绍</a:t>
              </a:r>
              <a:endParaRPr lang="zh-CN" altLang="en-US" b="1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3520E9-6245-2429-8A83-0ABDB8890FF1}"/>
                </a:ext>
              </a:extLst>
            </p:cNvPr>
            <p:cNvSpPr txBox="1"/>
            <p:nvPr/>
          </p:nvSpPr>
          <p:spPr>
            <a:xfrm>
              <a:off x="1021116" y="2006215"/>
              <a:ext cx="4702314" cy="222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b="1" dirty="0"/>
                <a:t>full</a:t>
              </a:r>
              <a:r>
                <a:rPr lang="zh-CN" altLang="en-US" dirty="0"/>
                <a:t>：当所有</a:t>
              </a:r>
              <a:r>
                <a:rPr lang="en-US" altLang="zh-CN" dirty="0"/>
                <a:t>SRAM</a:t>
              </a:r>
              <a:r>
                <a:rPr lang="zh-CN" altLang="en-US" dirty="0"/>
                <a:t>被占用时拉高，或端口无法匹配到可存储新包的</a:t>
              </a:r>
              <a:r>
                <a:rPr lang="en-US" altLang="zh-CN" dirty="0"/>
                <a:t>SRAM</a:t>
              </a:r>
              <a:r>
                <a:rPr lang="zh-CN" altLang="en-US" dirty="0"/>
                <a:t>时为高。 </a:t>
              </a:r>
              <a:endParaRPr lang="en-US" altLang="zh-CN" dirty="0"/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b="1" dirty="0" err="1"/>
                <a:t>almost_full</a:t>
              </a:r>
              <a:r>
                <a:rPr lang="zh-CN" altLang="en-US" dirty="0"/>
                <a:t>：当端口没有占用</a:t>
              </a:r>
              <a:r>
                <a:rPr lang="en-US" altLang="zh-CN" dirty="0"/>
                <a:t>SRAM</a:t>
              </a:r>
              <a:r>
                <a:rPr lang="zh-CN" altLang="en-US" dirty="0"/>
                <a:t>，且可用</a:t>
              </a:r>
              <a:r>
                <a:rPr lang="en-US" altLang="zh-CN" dirty="0"/>
                <a:t>SRAM</a:t>
              </a:r>
              <a:r>
                <a:rPr lang="zh-CN" altLang="en-US" dirty="0"/>
                <a:t>数量小于端口数量时拉高。</a:t>
              </a:r>
              <a:endParaRPr lang="zh-CN" altLang="en-US" b="1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75DE99-BEEC-4AD5-B6E2-4A1A30D73B62}"/>
              </a:ext>
            </a:extLst>
          </p:cNvPr>
          <p:cNvGrpSpPr/>
          <p:nvPr/>
        </p:nvGrpSpPr>
        <p:grpSpPr>
          <a:xfrm>
            <a:off x="6397441" y="1476897"/>
            <a:ext cx="4710781" cy="4193300"/>
            <a:chOff x="6564242" y="1049260"/>
            <a:chExt cx="4710781" cy="419330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EC03C68-8170-202E-E539-B446555788DB}"/>
                </a:ext>
              </a:extLst>
            </p:cNvPr>
            <p:cNvSpPr/>
            <p:nvPr/>
          </p:nvSpPr>
          <p:spPr>
            <a:xfrm>
              <a:off x="6572709" y="1049260"/>
              <a:ext cx="4702314" cy="41933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A38DAF-AE66-76C0-C279-FC164614ABCC}"/>
                </a:ext>
              </a:extLst>
            </p:cNvPr>
            <p:cNvSpPr txBox="1"/>
            <p:nvPr/>
          </p:nvSpPr>
          <p:spPr>
            <a:xfrm>
              <a:off x="8292739" y="1291195"/>
              <a:ext cx="1262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  <a:cs typeface="Times New Roman" panose="02020603050405020304" pitchFamily="18" charset="0"/>
                </a:rPr>
                <a:t>使用方法</a:t>
              </a:r>
              <a:endParaRPr lang="zh-CN" altLang="en-US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0FBD639-D78E-1019-5E0E-BED7F89D4764}"/>
                </a:ext>
              </a:extLst>
            </p:cNvPr>
            <p:cNvSpPr txBox="1"/>
            <p:nvPr/>
          </p:nvSpPr>
          <p:spPr>
            <a:xfrm>
              <a:off x="6564242" y="1754457"/>
              <a:ext cx="4702314" cy="308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/>
                <a:t>使用方法：当某个端口的</a:t>
              </a:r>
              <a:r>
                <a:rPr lang="en-US" altLang="zh-CN" sz="1600" dirty="0"/>
                <a:t>full</a:t>
              </a:r>
              <a:r>
                <a:rPr lang="zh-CN" altLang="en-US" sz="1600" dirty="0"/>
                <a:t>拉高时，端口不应写入任何数据，正在写入的数据包应当立即停止写 入，在合适的时机从头重新写入（已经写入的在缓冲里的数据将被“冲刷”）。</a:t>
              </a:r>
              <a:endParaRPr lang="en-US" altLang="zh-CN" sz="1600" dirty="0"/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/>
                <a:t> 当某个端口的</a:t>
              </a:r>
              <a:r>
                <a:rPr lang="en-US" altLang="zh-CN" sz="1600" dirty="0" err="1"/>
                <a:t>almost_full</a:t>
              </a:r>
              <a:r>
                <a:rPr lang="zh-CN" altLang="en-US" sz="1600" dirty="0"/>
                <a:t>拉高时，则做好准备在写入过程中拉高</a:t>
              </a:r>
              <a:r>
                <a:rPr lang="en-US" altLang="zh-CN" sz="1600" dirty="0"/>
                <a:t>full</a:t>
              </a:r>
              <a:r>
                <a:rPr lang="zh-CN" altLang="en-US" sz="1600" dirty="0"/>
                <a:t>的“冲刷”操作。</a:t>
              </a:r>
              <a:endParaRPr lang="en-US" altLang="zh-C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816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 dirty="0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04 </a:t>
            </a:r>
            <a:r>
              <a:rPr lang="zh-CN" altLang="en-US" sz="2400" dirty="0"/>
              <a:t>接口和配置</a:t>
            </a:r>
            <a:endParaRPr 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014BF9-7548-48F9-0774-CC9CBCF6863E}"/>
              </a:ext>
            </a:extLst>
          </p:cNvPr>
          <p:cNvSpPr txBox="1"/>
          <p:nvPr/>
        </p:nvSpPr>
        <p:spPr>
          <a:xfrm>
            <a:off x="9461500" y="-118828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读控制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反馈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口 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7572E04-219C-5484-F635-FD9411806F76}"/>
              </a:ext>
            </a:extLst>
          </p:cNvPr>
          <p:cNvGrpSpPr/>
          <p:nvPr/>
        </p:nvGrpSpPr>
        <p:grpSpPr>
          <a:xfrm>
            <a:off x="976243" y="1049259"/>
            <a:ext cx="4710781" cy="4898499"/>
            <a:chOff x="976243" y="1049259"/>
            <a:chExt cx="4710781" cy="4898499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674A12FE-42A7-BFBB-3B1F-2531EFC46360}"/>
                </a:ext>
              </a:extLst>
            </p:cNvPr>
            <p:cNvSpPr/>
            <p:nvPr/>
          </p:nvSpPr>
          <p:spPr>
            <a:xfrm>
              <a:off x="976243" y="1049259"/>
              <a:ext cx="4702314" cy="48984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7A509AA-87AF-1CC9-5F55-CC1A56788695}"/>
                </a:ext>
              </a:extLst>
            </p:cNvPr>
            <p:cNvSpPr txBox="1"/>
            <p:nvPr/>
          </p:nvSpPr>
          <p:spPr>
            <a:xfrm>
              <a:off x="2704740" y="1291195"/>
              <a:ext cx="1262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+mj-ea"/>
                  <a:ea typeface="+mj-ea"/>
                  <a:cs typeface="Times New Roman" panose="02020603050405020304" pitchFamily="18" charset="0"/>
                </a:rPr>
                <a:t>IO</a:t>
              </a:r>
              <a:r>
                <a:rPr lang="zh-CN" altLang="en-US" b="1" dirty="0">
                  <a:latin typeface="+mj-ea"/>
                  <a:ea typeface="+mj-ea"/>
                  <a:cs typeface="Times New Roman" panose="02020603050405020304" pitchFamily="18" charset="0"/>
                </a:rPr>
                <a:t>口介绍</a:t>
              </a:r>
              <a:endParaRPr lang="zh-CN" altLang="en-US" b="1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3520E9-6245-2429-8A83-0ABDB8890FF1}"/>
                </a:ext>
              </a:extLst>
            </p:cNvPr>
            <p:cNvSpPr txBox="1"/>
            <p:nvPr/>
          </p:nvSpPr>
          <p:spPr>
            <a:xfrm>
              <a:off x="984710" y="1890074"/>
              <a:ext cx="4702314" cy="388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b="1" dirty="0"/>
                <a:t>ready</a:t>
              </a:r>
              <a:r>
                <a:rPr lang="zh-CN" altLang="en-US" dirty="0"/>
                <a:t>：请求读出一个数据包的信号。</a:t>
              </a:r>
              <a:endParaRPr lang="en-US" altLang="zh-CN" dirty="0"/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b="1" dirty="0" err="1"/>
                <a:t>rd_sop</a:t>
              </a:r>
              <a:r>
                <a:rPr lang="zh-CN" altLang="en-US" dirty="0"/>
                <a:t>：拉高</a:t>
              </a:r>
              <a:r>
                <a:rPr lang="en-US" altLang="zh-CN" dirty="0"/>
                <a:t>1</a:t>
              </a:r>
              <a:r>
                <a:rPr lang="zh-CN" altLang="en-US" dirty="0"/>
                <a:t>周期表示开始写入数据包。 </a:t>
              </a:r>
              <a:endParaRPr lang="en-US" altLang="zh-CN" dirty="0"/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b="1" dirty="0" err="1"/>
                <a:t>rd_eop</a:t>
              </a:r>
              <a:r>
                <a:rPr lang="zh-CN" altLang="en-US" dirty="0"/>
                <a:t>：拉高</a:t>
              </a:r>
              <a:r>
                <a:rPr lang="en-US" altLang="zh-CN" dirty="0"/>
                <a:t>1</a:t>
              </a:r>
              <a:r>
                <a:rPr lang="zh-CN" altLang="en-US" dirty="0"/>
                <a:t>周期表示结束写入数据包。 </a:t>
              </a:r>
              <a:endParaRPr lang="en-US" altLang="zh-CN" dirty="0"/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b="1" dirty="0" err="1"/>
                <a:t>rd_vld</a:t>
              </a:r>
              <a:r>
                <a:rPr lang="zh-CN" altLang="en-US" dirty="0"/>
                <a:t>：表示当前通过</a:t>
              </a:r>
              <a:r>
                <a:rPr lang="en-US" altLang="zh-CN" dirty="0" err="1"/>
                <a:t>rd_data</a:t>
              </a:r>
              <a:r>
                <a:rPr lang="zh-CN" altLang="en-US" dirty="0"/>
                <a:t>写入的一半字数据有效。</a:t>
              </a:r>
              <a:endParaRPr lang="en-US" altLang="zh-CN" dirty="0"/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b="1" dirty="0" err="1"/>
                <a:t>rd_data</a:t>
              </a:r>
              <a:r>
                <a:rPr lang="zh-CN" altLang="en-US" dirty="0"/>
                <a:t>：写入一半字数据的内容，仅在</a:t>
              </a:r>
              <a:r>
                <a:rPr lang="en-US" altLang="zh-CN" dirty="0" err="1"/>
                <a:t>rd_vld</a:t>
              </a:r>
              <a:r>
                <a:rPr lang="zh-CN" altLang="en-US" dirty="0"/>
                <a:t>为高的时候被认为有效。</a:t>
              </a:r>
              <a:endParaRPr lang="zh-CN" altLang="en-US" b="1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CC1DA59-4A34-C276-B7C4-D6702EFE56DE}"/>
              </a:ext>
            </a:extLst>
          </p:cNvPr>
          <p:cNvGrpSpPr/>
          <p:nvPr/>
        </p:nvGrpSpPr>
        <p:grpSpPr>
          <a:xfrm>
            <a:off x="6513445" y="1706658"/>
            <a:ext cx="4702314" cy="3583700"/>
            <a:chOff x="6572709" y="1049260"/>
            <a:chExt cx="4702314" cy="358370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3EC03C68-8170-202E-E539-B446555788DB}"/>
                </a:ext>
              </a:extLst>
            </p:cNvPr>
            <p:cNvSpPr/>
            <p:nvPr/>
          </p:nvSpPr>
          <p:spPr>
            <a:xfrm>
              <a:off x="6572709" y="1049260"/>
              <a:ext cx="4702314" cy="35837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A38DAF-AE66-76C0-C279-FC164614ABCC}"/>
                </a:ext>
              </a:extLst>
            </p:cNvPr>
            <p:cNvSpPr txBox="1"/>
            <p:nvPr/>
          </p:nvSpPr>
          <p:spPr>
            <a:xfrm>
              <a:off x="8292739" y="1291195"/>
              <a:ext cx="1262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+mj-ea"/>
                  <a:ea typeface="+mj-ea"/>
                  <a:cs typeface="Times New Roman" panose="02020603050405020304" pitchFamily="18" charset="0"/>
                </a:rPr>
                <a:t>使用方法</a:t>
              </a:r>
              <a:endParaRPr lang="zh-CN" altLang="en-US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0FBD639-D78E-1019-5E0E-BED7F89D4764}"/>
                </a:ext>
              </a:extLst>
            </p:cNvPr>
            <p:cNvSpPr txBox="1"/>
            <p:nvPr/>
          </p:nvSpPr>
          <p:spPr>
            <a:xfrm>
              <a:off x="6718741" y="1750063"/>
              <a:ext cx="4410250" cy="247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600" dirty="0"/>
                <a:t>       ready </a:t>
              </a:r>
              <a:r>
                <a:rPr lang="zh-CN" altLang="en-US" sz="1600" dirty="0"/>
                <a:t>拉高时，若该端口存在可读取的数据包，</a:t>
              </a:r>
              <a:r>
                <a:rPr lang="en-US" altLang="zh-CN" sz="1600" dirty="0" err="1"/>
                <a:t>rd_sop</a:t>
              </a:r>
              <a:r>
                <a:rPr lang="zh-CN" altLang="en-US" sz="1600" dirty="0"/>
                <a:t>将会在下一周期立即拉高，表示开始读出数据包。读出数据包的过程中拉高</a:t>
              </a:r>
              <a:r>
                <a:rPr lang="en-US" altLang="zh-CN" sz="1600" dirty="0"/>
                <a:t>ready</a:t>
              </a:r>
              <a:r>
                <a:rPr lang="zh-CN" altLang="en-US" sz="1600" dirty="0"/>
                <a:t>无效，即只有在前一个数据包</a:t>
              </a:r>
              <a:r>
                <a:rPr lang="en-US" altLang="zh-CN" sz="1600" dirty="0" err="1"/>
                <a:t>rd_eop</a:t>
              </a:r>
              <a:r>
                <a:rPr lang="zh-CN" altLang="en-US" sz="1600" dirty="0"/>
                <a:t>拉高后，拉高</a:t>
              </a:r>
              <a:r>
                <a:rPr lang="en-US" altLang="zh-CN" sz="1600" dirty="0"/>
                <a:t>ready</a:t>
              </a:r>
              <a:r>
                <a:rPr lang="zh-CN" altLang="en-US" sz="1600" dirty="0"/>
                <a:t>才会触发后一个数据包的读出。</a:t>
              </a:r>
              <a:endParaRPr lang="en-US" altLang="zh-C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65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04 </a:t>
            </a:r>
            <a:r>
              <a:rPr lang="zh-CN" altLang="en-US" sz="2400" dirty="0"/>
              <a:t>接口和配置</a:t>
            </a:r>
            <a:endParaRPr 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014BF9-7548-48F9-0774-CC9CBCF6863E}"/>
              </a:ext>
            </a:extLst>
          </p:cNvPr>
          <p:cNvSpPr txBox="1"/>
          <p:nvPr/>
        </p:nvSpPr>
        <p:spPr>
          <a:xfrm>
            <a:off x="9636760" y="-118828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en-US" altLang="zh-CN" sz="2400" b="1" dirty="0"/>
              <a:t>WRR</a:t>
            </a:r>
            <a:r>
              <a:rPr lang="zh-CN" altLang="en-US" sz="2400" b="1" dirty="0"/>
              <a:t>使能配置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3520E9-6245-2429-8A83-0ABDB8890FF1}"/>
              </a:ext>
            </a:extLst>
          </p:cNvPr>
          <p:cNvSpPr txBox="1"/>
          <p:nvPr/>
        </p:nvSpPr>
        <p:spPr>
          <a:xfrm>
            <a:off x="422524" y="855590"/>
            <a:ext cx="4702314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 err="1"/>
              <a:t>wrr_en</a:t>
            </a:r>
            <a:r>
              <a:rPr lang="zh-CN" altLang="en-US" b="1" dirty="0"/>
              <a:t>：</a:t>
            </a:r>
            <a:r>
              <a:rPr lang="zh-CN" altLang="en-US" dirty="0"/>
              <a:t>每个端口各</a:t>
            </a:r>
            <a:r>
              <a:rPr lang="en-US" altLang="zh-CN" dirty="0"/>
              <a:t>1</a:t>
            </a:r>
            <a:r>
              <a:rPr lang="zh-CN" altLang="en-US" dirty="0"/>
              <a:t>个，表示是否开启该端口的</a:t>
            </a:r>
            <a:r>
              <a:rPr lang="en-US" altLang="zh-CN" dirty="0"/>
              <a:t>WRR</a:t>
            </a:r>
            <a:r>
              <a:rPr lang="zh-CN" altLang="en-US" dirty="0"/>
              <a:t>调度模式，不开启则默认使用严格优先级调度模式。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2328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4410F-8048-BAF3-8ED1-19CCCCF2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9F8360C-5568-39C3-FBEB-D53E7D67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8864030-7212-88AC-88BB-7081B152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5" y="3213872"/>
            <a:ext cx="6153340" cy="584775"/>
          </a:xfrm>
        </p:spPr>
        <p:txBody>
          <a:bodyPr wrap="square">
            <a:noAutofit/>
          </a:bodyPr>
          <a:lstStyle/>
          <a:p>
            <a:r>
              <a:rPr lang="en-US" altLang="zh-CN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05 </a:t>
            </a:r>
            <a:r>
              <a:rPr lang="zh-CN" alt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验证方法</a:t>
            </a:r>
            <a:endParaRPr lang="en-US" sz="4800" dirty="0">
              <a:ln w="19050"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52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69E9FFC-78F9-3FA4-4577-E3C6D232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7003E6-0064-E9FD-9DFC-BF8C8720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E7BB9-E295-6C93-926D-7147C75D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92FAF60-A281-E069-B4F4-6C95350D2F0A}"/>
              </a:ext>
            </a:extLst>
          </p:cNvPr>
          <p:cNvGrpSpPr/>
          <p:nvPr/>
        </p:nvGrpSpPr>
        <p:grpSpPr>
          <a:xfrm>
            <a:off x="2720299" y="77637"/>
            <a:ext cx="7243855" cy="6254956"/>
            <a:chOff x="3617446" y="583402"/>
            <a:chExt cx="7243855" cy="5691196"/>
          </a:xfrm>
        </p:grpSpPr>
        <p:graphicFrame>
          <p:nvGraphicFramePr>
            <p:cNvPr id="8" name="图示 7">
              <a:extLst>
                <a:ext uri="{FF2B5EF4-FFF2-40B4-BE49-F238E27FC236}">
                  <a16:creationId xmlns:a16="http://schemas.microsoft.com/office/drawing/2014/main" id="{B89CB5AB-B1B6-F0E5-FE0E-1CC0E71406E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60837739"/>
                </p:ext>
              </p:extLst>
            </p:nvPr>
          </p:nvGraphicFramePr>
          <p:xfrm>
            <a:off x="3617446" y="583402"/>
            <a:ext cx="7243855" cy="56911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507C826-3222-04AD-9402-DF17F186BD69}"/>
                </a:ext>
              </a:extLst>
            </p:cNvPr>
            <p:cNvSpPr txBox="1"/>
            <p:nvPr/>
          </p:nvSpPr>
          <p:spPr>
            <a:xfrm>
              <a:off x="3838576" y="929822"/>
              <a:ext cx="47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67066C6-4070-0BB3-206F-F0B12687B63C}"/>
                </a:ext>
              </a:extLst>
            </p:cNvPr>
            <p:cNvSpPr txBox="1"/>
            <p:nvPr/>
          </p:nvSpPr>
          <p:spPr>
            <a:xfrm>
              <a:off x="4365625" y="1701117"/>
              <a:ext cx="47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58C3A79-ED50-B772-062D-09F6021F1407}"/>
                </a:ext>
              </a:extLst>
            </p:cNvPr>
            <p:cNvSpPr txBox="1"/>
            <p:nvPr/>
          </p:nvSpPr>
          <p:spPr>
            <a:xfrm>
              <a:off x="4641553" y="2487988"/>
              <a:ext cx="47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A0F5188-6008-9D26-7CE5-9665E9FF4458}"/>
                </a:ext>
              </a:extLst>
            </p:cNvPr>
            <p:cNvSpPr txBox="1"/>
            <p:nvPr/>
          </p:nvSpPr>
          <p:spPr>
            <a:xfrm>
              <a:off x="4734487" y="3257637"/>
              <a:ext cx="47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EB2BFF9-0C2C-EEC8-4BAC-99AE219873B6}"/>
                </a:ext>
              </a:extLst>
            </p:cNvPr>
            <p:cNvSpPr txBox="1"/>
            <p:nvPr/>
          </p:nvSpPr>
          <p:spPr>
            <a:xfrm>
              <a:off x="4635280" y="4033296"/>
              <a:ext cx="47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D4AB2B2-C67A-9F99-11DD-251C2E666936}"/>
                </a:ext>
              </a:extLst>
            </p:cNvPr>
            <p:cNvSpPr txBox="1"/>
            <p:nvPr/>
          </p:nvSpPr>
          <p:spPr>
            <a:xfrm>
              <a:off x="4371844" y="4814420"/>
              <a:ext cx="47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DE69556-0703-0B8E-6FDF-BD2B2D0501BA}"/>
                </a:ext>
              </a:extLst>
            </p:cNvPr>
            <p:cNvSpPr txBox="1"/>
            <p:nvPr/>
          </p:nvSpPr>
          <p:spPr>
            <a:xfrm>
              <a:off x="3838576" y="5577354"/>
              <a:ext cx="476250" cy="336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07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4">
            <a:extLst>
              <a:ext uri="{FF2B5EF4-FFF2-40B4-BE49-F238E27FC236}">
                <a16:creationId xmlns:a16="http://schemas.microsoft.com/office/drawing/2014/main" id="{2F221D1C-FF7F-AD63-AFD9-53B89EF31D78}"/>
              </a:ext>
            </a:extLst>
          </p:cNvPr>
          <p:cNvSpPr txBox="1">
            <a:spLocks/>
          </p:cNvSpPr>
          <p:nvPr/>
        </p:nvSpPr>
        <p:spPr>
          <a:xfrm>
            <a:off x="1088510" y="2801312"/>
            <a:ext cx="1631789" cy="80760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目录</a:t>
            </a:r>
            <a:endParaRPr lang="en-US" sz="4800" dirty="0">
              <a:ln w="19050"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32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2AA282-37AA-C1AD-DBFD-36B1523EA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1166308" y="715963"/>
            <a:ext cx="10042711" cy="598391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C507EB-F6FC-EFD9-3833-A4E6C2955887}"/>
              </a:ext>
            </a:extLst>
          </p:cNvPr>
          <p:cNvSpPr txBox="1"/>
          <p:nvPr/>
        </p:nvSpPr>
        <p:spPr>
          <a:xfrm>
            <a:off x="9690100" y="-118828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en-US" altLang="zh-CN" sz="2400" b="1" dirty="0"/>
              <a:t>RTL</a:t>
            </a:r>
            <a:r>
              <a:rPr lang="zh-CN" altLang="en-US" sz="2400" b="1" dirty="0"/>
              <a:t>级仿真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359C4A03-BAE8-6331-357C-BAA06556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032" y="774284"/>
            <a:ext cx="1667933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en-US" altLang="zh-CN" sz="2000" dirty="0"/>
              <a:t>RTL</a:t>
            </a:r>
            <a:r>
              <a:rPr lang="zh-CN" altLang="en-US" sz="2000" dirty="0"/>
              <a:t>级电路图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215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C507EB-F6FC-EFD9-3833-A4E6C2955887}"/>
              </a:ext>
            </a:extLst>
          </p:cNvPr>
          <p:cNvSpPr txBox="1"/>
          <p:nvPr/>
        </p:nvSpPr>
        <p:spPr>
          <a:xfrm>
            <a:off x="9690100" y="-118828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单模块前仿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359C4A03-BAE8-6331-357C-BAA06556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695" y="774284"/>
            <a:ext cx="2144608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en-US" altLang="zh-CN" sz="2000" dirty="0" err="1"/>
              <a:t>ecc</a:t>
            </a:r>
            <a:r>
              <a:rPr lang="zh-CN" altLang="en-US" sz="2000" dirty="0"/>
              <a:t>模块验证</a:t>
            </a:r>
            <a:endParaRPr 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B86BE2-1BED-40A2-CAC8-2F4B58A46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650" r="174" b="4393"/>
          <a:stretch/>
        </p:blipFill>
        <p:spPr>
          <a:xfrm>
            <a:off x="1341121" y="1246783"/>
            <a:ext cx="9639300" cy="54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0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359C4A03-BAE8-6331-357C-BAA06556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235" y="757898"/>
            <a:ext cx="3213525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en-US" altLang="zh-CN" sz="2000" dirty="0" err="1"/>
              <a:t>fifo_null_pages</a:t>
            </a:r>
            <a:r>
              <a:rPr lang="zh-CN" altLang="en-US" sz="2000" dirty="0"/>
              <a:t>模块验证</a:t>
            </a:r>
            <a:endParaRPr 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092706-A359-245B-5D04-D82F1E573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9"/>
          <a:stretch/>
        </p:blipFill>
        <p:spPr>
          <a:xfrm>
            <a:off x="1339858" y="1273810"/>
            <a:ext cx="9512281" cy="53207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C8F598-872A-8941-73CE-3D0A8A7E4F7C}"/>
              </a:ext>
            </a:extLst>
          </p:cNvPr>
          <p:cNvSpPr txBox="1"/>
          <p:nvPr/>
        </p:nvSpPr>
        <p:spPr>
          <a:xfrm>
            <a:off x="9690100" y="-118828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单模块前仿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70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359C4A03-BAE8-6331-357C-BAA06556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237" y="766961"/>
            <a:ext cx="3213525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en-US" altLang="zh-CN" sz="2000" dirty="0" err="1"/>
              <a:t>port_frontend</a:t>
            </a:r>
            <a:r>
              <a:rPr lang="zh-CN" altLang="en-US" sz="2000" dirty="0"/>
              <a:t>模块验证</a:t>
            </a:r>
            <a:endParaRPr 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30745F-6772-7D01-4967-9263AFF4CC1D}"/>
              </a:ext>
            </a:extLst>
          </p:cNvPr>
          <p:cNvSpPr txBox="1"/>
          <p:nvPr/>
        </p:nvSpPr>
        <p:spPr>
          <a:xfrm>
            <a:off x="9690100" y="-118828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单模块前仿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EE751C-21D6-2F55-FAD1-F8022DE03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1377958" y="1252075"/>
            <a:ext cx="9436081" cy="52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7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359C4A03-BAE8-6331-357C-BAA06556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237" y="766961"/>
            <a:ext cx="3213525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en-US" altLang="zh-CN" sz="2000" dirty="0" err="1"/>
              <a:t>sram_state</a:t>
            </a:r>
            <a:r>
              <a:rPr lang="zh-CN" altLang="en-US" sz="2000" dirty="0"/>
              <a:t>模块验证</a:t>
            </a:r>
            <a:endParaRPr 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30745F-6772-7D01-4967-9263AFF4CC1D}"/>
              </a:ext>
            </a:extLst>
          </p:cNvPr>
          <p:cNvSpPr txBox="1"/>
          <p:nvPr/>
        </p:nvSpPr>
        <p:spPr>
          <a:xfrm>
            <a:off x="9690100" y="-118828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单模块前仿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7965F7-E96D-91E0-46C5-72A6746AB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t="630" b="3467"/>
          <a:stretch/>
        </p:blipFill>
        <p:spPr>
          <a:xfrm>
            <a:off x="1371610" y="1297833"/>
            <a:ext cx="9436081" cy="53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359C4A03-BAE8-6331-357C-BAA06556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237" y="766961"/>
            <a:ext cx="3213525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en-US" altLang="zh-CN" sz="2000" dirty="0"/>
              <a:t>controller</a:t>
            </a:r>
            <a:r>
              <a:rPr lang="zh-CN" altLang="en-US" sz="2000" dirty="0"/>
              <a:t>模块验证</a:t>
            </a:r>
            <a:endParaRPr 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30745F-6772-7D01-4967-9263AFF4CC1D}"/>
              </a:ext>
            </a:extLst>
          </p:cNvPr>
          <p:cNvSpPr txBox="1"/>
          <p:nvPr/>
        </p:nvSpPr>
        <p:spPr>
          <a:xfrm>
            <a:off x="9690100" y="-118828"/>
            <a:ext cx="283624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总模块前仿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172730-A40F-F2BA-F661-A1E0B7FE2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1"/>
          <a:stretch/>
        </p:blipFill>
        <p:spPr>
          <a:xfrm>
            <a:off x="1326077" y="1283091"/>
            <a:ext cx="9539844" cy="53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5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FC507EB-F6FC-EFD9-3833-A4E6C2955887}"/>
              </a:ext>
            </a:extLst>
          </p:cNvPr>
          <p:cNvSpPr txBox="1"/>
          <p:nvPr/>
        </p:nvSpPr>
        <p:spPr>
          <a:xfrm>
            <a:off x="10250170" y="-129208"/>
            <a:ext cx="2247900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综合验证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359C4A03-BAE8-6331-357C-BAA06556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032" y="693432"/>
            <a:ext cx="1667933" cy="584775"/>
          </a:xfrm>
        </p:spPr>
        <p:txBody>
          <a:bodyPr wrap="square">
            <a:normAutofit/>
          </a:bodyPr>
          <a:lstStyle/>
          <a:p>
            <a:pPr lvl="0" algn="ctr"/>
            <a:r>
              <a:rPr lang="zh-CN" altLang="en-US" sz="2000" dirty="0"/>
              <a:t>综合环境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044AF5-1FC1-1667-61CA-C26DFEE01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38" y="1549423"/>
            <a:ext cx="8784022" cy="4296011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7B5AB022-D47F-326C-4C96-AB2963234BD5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470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18F5B51-1CB4-EC3A-B52A-0187C2CEA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"/>
          <a:stretch/>
        </p:blipFill>
        <p:spPr>
          <a:xfrm>
            <a:off x="1173928" y="726342"/>
            <a:ext cx="10057949" cy="599068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AEDE7C1-7AAF-31C6-C777-EC80026CB635}"/>
              </a:ext>
            </a:extLst>
          </p:cNvPr>
          <p:cNvSpPr txBox="1"/>
          <p:nvPr/>
        </p:nvSpPr>
        <p:spPr>
          <a:xfrm>
            <a:off x="10250170" y="-129208"/>
            <a:ext cx="2247900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综合验证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38A9BBA-414A-6D5A-71B5-6A5DC34DFE24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48AD56A-C73A-78F6-B3D5-8C53AAA0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35" y="562035"/>
            <a:ext cx="1667933" cy="584775"/>
          </a:xfrm>
        </p:spPr>
        <p:txBody>
          <a:bodyPr wrap="square">
            <a:normAutofit/>
          </a:bodyPr>
          <a:lstStyle/>
          <a:p>
            <a:pPr lvl="0" algn="ctr"/>
            <a:r>
              <a:rPr lang="zh-CN" altLang="en-US" sz="2000" dirty="0"/>
              <a:t>综合结果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665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EB01625-BC56-82A4-E448-10B736771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9"/>
          <a:stretch/>
        </p:blipFill>
        <p:spPr>
          <a:xfrm>
            <a:off x="1139413" y="726342"/>
            <a:ext cx="10092467" cy="605405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078A772B-A3AF-D957-75CB-19DA51F513E0}"/>
              </a:ext>
            </a:extLst>
          </p:cNvPr>
          <p:cNvSpPr txBox="1"/>
          <p:nvPr/>
        </p:nvSpPr>
        <p:spPr>
          <a:xfrm>
            <a:off x="10250170" y="-129208"/>
            <a:ext cx="2247900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综合验证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59A87EE8-262A-FA9C-2C72-AEDA75294182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3115B7B-B8ED-D918-D743-11921F686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032" y="587326"/>
            <a:ext cx="1667933" cy="584775"/>
          </a:xfrm>
        </p:spPr>
        <p:txBody>
          <a:bodyPr wrap="square">
            <a:normAutofit/>
          </a:bodyPr>
          <a:lstStyle/>
          <a:p>
            <a:pPr lvl="0" algn="ctr"/>
            <a:r>
              <a:rPr lang="zh-CN" altLang="en-US" sz="2000" dirty="0"/>
              <a:t>资源占用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610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5EB4FC5-59BD-0792-E4BF-5A10C3D4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"/>
          <a:stretch/>
        </p:blipFill>
        <p:spPr>
          <a:xfrm>
            <a:off x="1130482" y="726343"/>
            <a:ext cx="10070736" cy="595703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6C7CF32-C630-A184-E281-9C99ADC9DBAA}"/>
              </a:ext>
            </a:extLst>
          </p:cNvPr>
          <p:cNvSpPr txBox="1"/>
          <p:nvPr/>
        </p:nvSpPr>
        <p:spPr>
          <a:xfrm>
            <a:off x="10250170" y="-129208"/>
            <a:ext cx="2247900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综合验证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7D35BD9-14DC-15E8-5339-DE2C59DCC63B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246DB4A-9443-6464-587C-D7A2787F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675" y="765483"/>
            <a:ext cx="2464648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zh-CN" altLang="en-US" sz="2000" dirty="0"/>
              <a:t>综合电路图（全貌）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95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4410F-8048-BAF3-8ED1-19CCCCF2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9F8360C-5568-39C3-FBEB-D53E7D67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8864030-7212-88AC-88BB-7081B152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5" y="3213872"/>
            <a:ext cx="5201103" cy="584775"/>
          </a:xfrm>
        </p:spPr>
        <p:txBody>
          <a:bodyPr wrap="square">
            <a:noAutofit/>
          </a:bodyPr>
          <a:lstStyle/>
          <a:p>
            <a:r>
              <a:rPr 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01 </a:t>
            </a:r>
            <a:r>
              <a:rPr lang="zh-CN" alt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模块基本参数</a:t>
            </a:r>
            <a:endParaRPr lang="en-US" sz="4800" dirty="0">
              <a:ln w="19050"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13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D12446-AC31-2E72-3507-C3F491722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"/>
          <a:stretch/>
        </p:blipFill>
        <p:spPr>
          <a:xfrm>
            <a:off x="1182594" y="727383"/>
            <a:ext cx="10022738" cy="595599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6C7CF32-C630-A184-E281-9C99ADC9DBAA}"/>
              </a:ext>
            </a:extLst>
          </p:cNvPr>
          <p:cNvSpPr txBox="1"/>
          <p:nvPr/>
        </p:nvSpPr>
        <p:spPr>
          <a:xfrm>
            <a:off x="10250170" y="-129208"/>
            <a:ext cx="2247900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zh-CN" altLang="en-US" sz="2400" b="1" dirty="0"/>
              <a:t>综合验证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7D35BD9-14DC-15E8-5339-DE2C59DCC63B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C6F3C2-4619-A9CC-63B8-123867FA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675" y="765483"/>
            <a:ext cx="2464648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zh-CN" altLang="en-US" sz="2000" dirty="0"/>
              <a:t>综合电路图（放大）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094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E0C6D10-4C15-A57E-4553-84F8EAB8C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17" y="1229181"/>
            <a:ext cx="9558266" cy="546471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51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6C7CF32-C630-A184-E281-9C99ADC9DBAA}"/>
              </a:ext>
            </a:extLst>
          </p:cNvPr>
          <p:cNvSpPr txBox="1"/>
          <p:nvPr/>
        </p:nvSpPr>
        <p:spPr>
          <a:xfrm>
            <a:off x="10149269" y="-129208"/>
            <a:ext cx="2247900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en-US" altLang="zh-CN" sz="2400" b="1" dirty="0"/>
              <a:t>FPGA</a:t>
            </a:r>
            <a:r>
              <a:rPr lang="zh-CN" altLang="en-US" sz="2400" b="1" dirty="0"/>
              <a:t>验证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7D35BD9-14DC-15E8-5339-DE2C59DCC63B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C6F3C2-4619-A9CC-63B8-123867FA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675" y="765483"/>
            <a:ext cx="2464648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zh-CN" altLang="en-US" sz="2000" dirty="0"/>
              <a:t>烧录校验编码模块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155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52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6C7CF32-C630-A184-E281-9C99ADC9DBAA}"/>
              </a:ext>
            </a:extLst>
          </p:cNvPr>
          <p:cNvSpPr txBox="1"/>
          <p:nvPr/>
        </p:nvSpPr>
        <p:spPr>
          <a:xfrm>
            <a:off x="10149269" y="-129208"/>
            <a:ext cx="2247900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Autofit/>
          </a:bodyPr>
          <a:lstStyle/>
          <a:p>
            <a:pPr algn="ctr" defTabSz="913765">
              <a:buSzPct val="25000"/>
            </a:pPr>
            <a:r>
              <a:rPr lang="en-US" altLang="zh-CN" sz="2400" b="1" dirty="0"/>
              <a:t>FPGA</a:t>
            </a:r>
            <a:r>
              <a:rPr lang="zh-CN" altLang="en-US" sz="2400" b="1" dirty="0"/>
              <a:t>验证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7D35BD9-14DC-15E8-5339-DE2C59DCC63B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05</a:t>
            </a:r>
            <a:r>
              <a:rPr lang="zh-CN" altLang="en-US" sz="2400" dirty="0"/>
              <a:t> 验证方法</a:t>
            </a: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C6F3C2-4619-A9CC-63B8-123867FA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841" y="776048"/>
            <a:ext cx="2950316" cy="360581"/>
          </a:xfrm>
        </p:spPr>
        <p:txBody>
          <a:bodyPr wrap="square">
            <a:normAutofit fontScale="90000"/>
          </a:bodyPr>
          <a:lstStyle/>
          <a:p>
            <a:pPr lvl="0" algn="ctr"/>
            <a:r>
              <a:rPr lang="zh-CN" altLang="en-US" sz="2000" dirty="0"/>
              <a:t>板上运行校验编码模块</a:t>
            </a:r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9D0B10-E277-6E56-A6B2-FD64D7EA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79" y="1334770"/>
            <a:ext cx="694944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9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4410F-8048-BAF3-8ED1-19CCCCF2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9F8360C-5568-39C3-FBEB-D53E7D67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8864030-7212-88AC-88BB-7081B152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5" y="3213872"/>
            <a:ext cx="6153340" cy="584775"/>
          </a:xfrm>
        </p:spPr>
        <p:txBody>
          <a:bodyPr wrap="square">
            <a:noAutofit/>
          </a:bodyPr>
          <a:lstStyle/>
          <a:p>
            <a:r>
              <a:rPr lang="en-US" altLang="zh-CN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06 </a:t>
            </a:r>
            <a:r>
              <a:rPr lang="zh-CN" alt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设计优缺点</a:t>
            </a:r>
            <a:endParaRPr lang="en-US" sz="4800" dirty="0">
              <a:ln w="19050"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709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859A3F63-6BFA-A178-8943-C4FEE503BC8D}"/>
              </a:ext>
            </a:extLst>
          </p:cNvPr>
          <p:cNvSpPr/>
          <p:nvPr/>
        </p:nvSpPr>
        <p:spPr>
          <a:xfrm>
            <a:off x="7701317" y="872030"/>
            <a:ext cx="3657599" cy="539863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251DA366-6B02-F176-421D-B4F382B6A2B2}"/>
              </a:ext>
            </a:extLst>
          </p:cNvPr>
          <p:cNvSpPr/>
          <p:nvPr/>
        </p:nvSpPr>
        <p:spPr>
          <a:xfrm>
            <a:off x="553548" y="872028"/>
            <a:ext cx="6620934" cy="53986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54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255935" y="3206438"/>
            <a:ext cx="2762052" cy="58477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zh-CN" sz="35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4">
            <a:extLst>
              <a:ext uri="{FF2B5EF4-FFF2-40B4-BE49-F238E27FC236}">
                <a16:creationId xmlns:a16="http://schemas.microsoft.com/office/drawing/2014/main" id="{93DA9851-74EA-12FD-0D89-89ABD1ECF9A8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/>
              <a:t>06 </a:t>
            </a:r>
            <a:r>
              <a:rPr lang="zh-CN" altLang="en-US" sz="2400" dirty="0"/>
              <a:t>设计优缺点</a:t>
            </a:r>
            <a:endParaRPr 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12B613-1DA3-0323-9143-A8A4DE897D54}"/>
              </a:ext>
            </a:extLst>
          </p:cNvPr>
          <p:cNvSpPr txBox="1"/>
          <p:nvPr/>
        </p:nvSpPr>
        <p:spPr>
          <a:xfrm>
            <a:off x="3485429" y="1180559"/>
            <a:ext cx="151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优点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66F046-5D6F-96EE-279F-F953F7A0D346}"/>
              </a:ext>
            </a:extLst>
          </p:cNvPr>
          <p:cNvSpPr txBox="1"/>
          <p:nvPr/>
        </p:nvSpPr>
        <p:spPr>
          <a:xfrm>
            <a:off x="9295308" y="1180559"/>
            <a:ext cx="151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缺点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DBE951-9AEC-D01E-7270-32E042182759}"/>
              </a:ext>
            </a:extLst>
          </p:cNvPr>
          <p:cNvSpPr txBox="1"/>
          <p:nvPr/>
        </p:nvSpPr>
        <p:spPr>
          <a:xfrm>
            <a:off x="674019" y="1692241"/>
            <a:ext cx="6342301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完全动态分配内存，各端口、队列数据量无限制；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引入数据结构与算法思想，降低逻辑复杂度；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引入页表管理的思想，进一步划分</a:t>
            </a:r>
            <a:r>
              <a:rPr lang="en-US" altLang="zh-CN" dirty="0"/>
              <a:t>SRAM</a:t>
            </a:r>
            <a:r>
              <a:rPr lang="zh-CN" altLang="en-US" dirty="0"/>
              <a:t>，减少了存储时需要的控制信息； 时序性良好，使用跳转表替代时序性差的位图，各模块机制流水化；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偏好性存储降低读取延迟，使得大多数情况下端口读取带宽可以达到理论峰值；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在有可用</a:t>
            </a:r>
            <a:r>
              <a:rPr lang="en-US" altLang="zh-CN" dirty="0"/>
              <a:t>SRAM</a:t>
            </a:r>
            <a:r>
              <a:rPr lang="zh-CN" altLang="en-US" dirty="0"/>
              <a:t>时保证端口写入带宽总为理论峰值；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极大压缩模块的存储资源占用（相较于传统方案而言）；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代码风格良好，严格遵循命名规范，注释清晰。</a:t>
            </a:r>
            <a:endParaRPr lang="zh-CN" altLang="en-US" b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D30570A-9F60-B3AA-1F9A-2EC6F6ADDB67}"/>
              </a:ext>
            </a:extLst>
          </p:cNvPr>
          <p:cNvSpPr txBox="1"/>
          <p:nvPr/>
        </p:nvSpPr>
        <p:spPr>
          <a:xfrm>
            <a:off x="7812124" y="1688913"/>
            <a:ext cx="3435983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匹配过程使得数据包写入延迟</a:t>
            </a:r>
            <a:r>
              <a:rPr lang="en-US" altLang="zh-CN" dirty="0"/>
              <a:t>32~48</a:t>
            </a:r>
            <a:r>
              <a:rPr lang="zh-CN" altLang="en-US" dirty="0"/>
              <a:t>周期；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页表管理导致存储数据包时，</a:t>
            </a:r>
            <a:r>
              <a:rPr lang="en-US" altLang="zh-CN" dirty="0"/>
              <a:t>SRAM</a:t>
            </a:r>
            <a:r>
              <a:rPr lang="zh-CN" altLang="en-US" dirty="0"/>
              <a:t>部分空间间（</a:t>
            </a:r>
            <a:r>
              <a:rPr lang="en-US" altLang="zh-CN" dirty="0"/>
              <a:t>&lt;5%</a:t>
            </a:r>
            <a:r>
              <a:rPr lang="zh-CN" altLang="en-US" dirty="0"/>
              <a:t>）被暂时性浪费；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未匹配到 </a:t>
            </a:r>
            <a:r>
              <a:rPr lang="en-US" altLang="zh-CN" dirty="0"/>
              <a:t>SRAM </a:t>
            </a:r>
            <a:r>
              <a:rPr lang="zh-CN" altLang="en-US" dirty="0"/>
              <a:t>时，写入强行终止，已被写入前端缓冲区的一部分数据会被冲刷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029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4410F-8048-BAF3-8ED1-19CCCCF2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55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9F8360C-5568-39C3-FBEB-D53E7D67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8864030-7212-88AC-88BB-7081B152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5" y="3213872"/>
            <a:ext cx="6153340" cy="584775"/>
          </a:xfrm>
        </p:spPr>
        <p:txBody>
          <a:bodyPr wrap="square">
            <a:noAutofit/>
          </a:bodyPr>
          <a:lstStyle/>
          <a:p>
            <a:r>
              <a:rPr lang="en-US" altLang="zh-CN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07 </a:t>
            </a:r>
            <a:r>
              <a:rPr lang="zh-CN" alt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后续开发计划</a:t>
            </a:r>
            <a:endParaRPr lang="en-US" sz="4800" dirty="0">
              <a:ln w="19050"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3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56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E12A41D-94E1-2A57-6D89-34E24F795F3F}"/>
              </a:ext>
            </a:extLst>
          </p:cNvPr>
          <p:cNvSpPr txBox="1">
            <a:spLocks/>
          </p:cNvSpPr>
          <p:nvPr/>
        </p:nvSpPr>
        <p:spPr>
          <a:xfrm>
            <a:off x="4378008" y="77591"/>
            <a:ext cx="3435983" cy="584775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0" dirty="0"/>
              <a:t>07 </a:t>
            </a:r>
            <a:r>
              <a:rPr lang="zh-CN" altLang="en-US" sz="2400" b="0" dirty="0"/>
              <a:t>后续开发计划</a:t>
            </a:r>
            <a:endParaRPr lang="en-US" sz="2400" b="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6C79094-9112-F724-C494-F0097024988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96242" y="1713500"/>
            <a:ext cx="11676182" cy="3789868"/>
            <a:chOff x="1175980" y="1140079"/>
            <a:chExt cx="10037251" cy="325790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0EFB830-37CF-2064-B9B9-E56B920515EE}"/>
                </a:ext>
              </a:extLst>
            </p:cNvPr>
            <p:cNvGrpSpPr/>
            <p:nvPr/>
          </p:nvGrpSpPr>
          <p:grpSpPr>
            <a:xfrm>
              <a:off x="1175980" y="1140079"/>
              <a:ext cx="4887404" cy="1533910"/>
              <a:chOff x="900208" y="1140079"/>
              <a:chExt cx="4887404" cy="1533910"/>
            </a:xfrm>
          </p:grpSpPr>
          <p:sp>
            <p:nvSpPr>
              <p:cNvPr id="31" name="1">
                <a:extLst>
                  <a:ext uri="{FF2B5EF4-FFF2-40B4-BE49-F238E27FC236}">
                    <a16:creationId xmlns:a16="http://schemas.microsoft.com/office/drawing/2014/main" id="{4909EA83-97E7-7EFF-8AFF-599FC1D46DF3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909643" y="1141058"/>
                <a:ext cx="4877969" cy="15329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itle-1">
                <a:extLst>
                  <a:ext uri="{FF2B5EF4-FFF2-40B4-BE49-F238E27FC236}">
                    <a16:creationId xmlns:a16="http://schemas.microsoft.com/office/drawing/2014/main" id="{DAE913A6-E80F-8D82-F379-829C90F50A0F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>
              <a:xfrm>
                <a:off x="1495060" y="1140079"/>
                <a:ext cx="3960000" cy="5258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/>
                <a:r>
                  <a:rPr lang="en-US" altLang="zh-CN" b="1" dirty="0">
                    <a:solidFill>
                      <a:schemeClr val="accent1"/>
                    </a:solidFill>
                    <a:sym typeface="Arial" panose="020B0604020202020204" pitchFamily="34" charset="0"/>
                  </a:rPr>
                  <a:t>Pause </a:t>
                </a:r>
                <a:r>
                  <a:rPr lang="zh-CN" altLang="en-US" b="1" dirty="0">
                    <a:solidFill>
                      <a:schemeClr val="accent1"/>
                    </a:solidFill>
                    <a:sym typeface="Arial" panose="020B0604020202020204" pitchFamily="34" charset="0"/>
                  </a:rPr>
                  <a:t>接口</a:t>
                </a:r>
                <a:endParaRPr lang="en-US" altLang="zh-CN" b="1" dirty="0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33" name="Body-1">
                <a:extLst>
                  <a:ext uri="{FF2B5EF4-FFF2-40B4-BE49-F238E27FC236}">
                    <a16:creationId xmlns:a16="http://schemas.microsoft.com/office/drawing/2014/main" id="{AABDC412-3C8C-ADD8-CAA0-A9E174A3DF9A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>
              <a:xfrm>
                <a:off x="1493299" y="1563680"/>
                <a:ext cx="3960000" cy="10094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3765">
                  <a:lnSpc>
                    <a:spcPct val="120000"/>
                  </a:lnSpc>
                  <a:buSzPct val="100000"/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引入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pause</a:t>
                </a:r>
                <a:r>
                  <a:rPr lang="zh-CN" altLang="en-US" sz="1400" dirty="0">
                    <a:solidFill>
                      <a:schemeClr val="tx1"/>
                    </a:solidFill>
                  </a:rPr>
                  <a:t>接口（一个新的写反馈接口），避免模块内部数据冲刷、模块外部设备重新发送数据包的复杂逻辑。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Index-1">
                <a:extLst>
                  <a:ext uri="{FF2B5EF4-FFF2-40B4-BE49-F238E27FC236}">
                    <a16:creationId xmlns:a16="http://schemas.microsoft.com/office/drawing/2014/main" id="{C36D37EC-AA30-1FD4-12BF-CC17053B53F0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00208" y="1141058"/>
                <a:ext cx="585417" cy="523220"/>
              </a:xfrm>
              <a:prstGeom prst="rect">
                <a:avLst/>
              </a:prstGeom>
              <a:solidFill>
                <a:schemeClr val="accent1"/>
              </a:solidFill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28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>
                    <a:latin typeface="+mj-lt"/>
                    <a:ea typeface="+mj-ea"/>
                  </a:rPr>
                  <a:t>01</a:t>
                </a:r>
                <a:endParaRPr lang="zh-CN" altLang="en-US" dirty="0">
                  <a:latin typeface="+mj-lt"/>
                  <a:ea typeface="+mj-ea"/>
                </a:endParaRPr>
              </a:p>
            </p:txBody>
          </p:sp>
          <p:cxnSp>
            <p:nvCxnSpPr>
              <p:cNvPr id="35" name="1">
                <a:extLst>
                  <a:ext uri="{FF2B5EF4-FFF2-40B4-BE49-F238E27FC236}">
                    <a16:creationId xmlns:a16="http://schemas.microsoft.com/office/drawing/2014/main" id="{86409CF4-BE00-2FF8-CB70-660F07B0AE4D}"/>
                  </a:ext>
                </a:extLst>
              </p:cNvPr>
              <p:cNvCxnSpPr>
                <a:cxnSpLocks/>
              </p:cNvCxnSpPr>
              <p:nvPr>
                <p:custDataLst>
                  <p:tags r:id="rId21"/>
                </p:custDataLst>
              </p:nvPr>
            </p:nvCxnSpPr>
            <p:spPr>
              <a:xfrm>
                <a:off x="909645" y="2673989"/>
                <a:ext cx="4877967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B1339BD-B8B2-4D6D-4815-4245940F118C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75980" y="2859141"/>
              <a:ext cx="4887404" cy="1538840"/>
              <a:chOff x="6659656" y="2859140"/>
              <a:chExt cx="4887404" cy="1538840"/>
            </a:xfrm>
          </p:grpSpPr>
          <p:sp>
            <p:nvSpPr>
              <p:cNvPr id="26" name="3">
                <a:extLst>
                  <a:ext uri="{FF2B5EF4-FFF2-40B4-BE49-F238E27FC236}">
                    <a16:creationId xmlns:a16="http://schemas.microsoft.com/office/drawing/2014/main" id="{A0216444-7E71-8FEE-8374-3002F3F6B8EC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6669063" y="2860122"/>
                <a:ext cx="4863526" cy="15378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Title-3">
                <a:extLst>
                  <a:ext uri="{FF2B5EF4-FFF2-40B4-BE49-F238E27FC236}">
                    <a16:creationId xmlns:a16="http://schemas.microsoft.com/office/drawing/2014/main" id="{6CDC69A9-C6DB-7744-C484-9AC080F2FB91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>
              <a:xfrm>
                <a:off x="7252747" y="2859140"/>
                <a:ext cx="3960000" cy="3922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accent3"/>
                    </a:solidFill>
                    <a:sym typeface="Arial" panose="020B0604020202020204" pitchFamily="34" charset="0"/>
                  </a:rPr>
                  <a:t>半动态模式</a:t>
                </a:r>
                <a:endParaRPr lang="en-US" altLang="zh-CN" b="1" dirty="0">
                  <a:solidFill>
                    <a:schemeClr val="accent3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8" name="Body-3">
                <a:extLst>
                  <a:ext uri="{FF2B5EF4-FFF2-40B4-BE49-F238E27FC236}">
                    <a16:creationId xmlns:a16="http://schemas.microsoft.com/office/drawing/2014/main" id="{E6433198-2753-E4D3-EC5B-3D4A83913F65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>
              <a:xfrm>
                <a:off x="7252747" y="3251089"/>
                <a:ext cx="3960000" cy="11468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3765">
                  <a:lnSpc>
                    <a:spcPct val="120000"/>
                  </a:lnSpc>
                  <a:buSzPct val="100000"/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提供一种介于完全动态分配与静态分配内存之间的策略，即半动态模式。具体的设计为每个端口绑定一块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SRAM</a:t>
                </a:r>
                <a:r>
                  <a:rPr lang="zh-CN" altLang="en-US" sz="1400" dirty="0">
                    <a:solidFill>
                      <a:schemeClr val="tx1"/>
                    </a:solidFill>
                  </a:rPr>
                  <a:t>，并共享剩余的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16</a:t>
                </a:r>
                <a:r>
                  <a:rPr lang="zh-CN" altLang="en-US" sz="1400" dirty="0">
                    <a:solidFill>
                      <a:schemeClr val="tx1"/>
                    </a:solidFill>
                  </a:rPr>
                  <a:t>块</a:t>
                </a:r>
                <a:r>
                  <a:rPr lang="en-US" altLang="zh-CN" sz="1400" dirty="0">
                    <a:solidFill>
                      <a:schemeClr val="tx1"/>
                    </a:solidFill>
                  </a:rPr>
                  <a:t>SRAM</a:t>
                </a:r>
                <a:r>
                  <a:rPr lang="zh-CN" altLang="en-US" sz="1400" dirty="0">
                    <a:solidFill>
                      <a:schemeClr val="tx1"/>
                    </a:solidFill>
                  </a:rPr>
                  <a:t>，以减少读写延迟。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Index-3">
                <a:extLst>
                  <a:ext uri="{FF2B5EF4-FFF2-40B4-BE49-F238E27FC236}">
                    <a16:creationId xmlns:a16="http://schemas.microsoft.com/office/drawing/2014/main" id="{33FE84A7-BF7B-FF5F-0B6A-B1C64BFA3762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659656" y="2860122"/>
                <a:ext cx="583686" cy="524902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28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>
                    <a:latin typeface="+mj-lt"/>
                    <a:ea typeface="+mj-ea"/>
                  </a:rPr>
                  <a:t>03</a:t>
                </a:r>
                <a:endParaRPr lang="zh-CN" altLang="en-US" dirty="0">
                  <a:latin typeface="+mj-lt"/>
                  <a:ea typeface="+mj-ea"/>
                </a:endParaRPr>
              </a:p>
            </p:txBody>
          </p:sp>
          <p:cxnSp>
            <p:nvCxnSpPr>
              <p:cNvPr id="30" name="3">
                <a:extLst>
                  <a:ext uri="{FF2B5EF4-FFF2-40B4-BE49-F238E27FC236}">
                    <a16:creationId xmlns:a16="http://schemas.microsoft.com/office/drawing/2014/main" id="{E35F43B5-ACB5-5DB0-90AA-2DA2F082843D}"/>
                  </a:ext>
                </a:extLst>
              </p:cNvPr>
              <p:cNvCxnSpPr>
                <a:cxnSpLocks/>
              </p:cNvCxnSpPr>
              <p:nvPr>
                <p:custDataLst>
                  <p:tags r:id="rId16"/>
                </p:custDataLst>
              </p:nvPr>
            </p:nvCxnSpPr>
            <p:spPr>
              <a:xfrm flipV="1">
                <a:off x="6674127" y="4383418"/>
                <a:ext cx="4872933" cy="14561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149B742-72A2-B3E6-7136-AABB46CC8CDD}"/>
                </a:ext>
              </a:extLst>
            </p:cNvPr>
            <p:cNvGrpSpPr/>
            <p:nvPr/>
          </p:nvGrpSpPr>
          <p:grpSpPr>
            <a:xfrm>
              <a:off x="6325826" y="1140079"/>
              <a:ext cx="4887404" cy="1538840"/>
              <a:chOff x="6659655" y="1140079"/>
              <a:chExt cx="4887404" cy="1538840"/>
            </a:xfrm>
          </p:grpSpPr>
          <p:sp>
            <p:nvSpPr>
              <p:cNvPr id="21" name="2">
                <a:extLst>
                  <a:ext uri="{FF2B5EF4-FFF2-40B4-BE49-F238E27FC236}">
                    <a16:creationId xmlns:a16="http://schemas.microsoft.com/office/drawing/2014/main" id="{23ED8727-CD7C-F9E9-4053-9C1A6C0C7EC6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6669090" y="1140079"/>
                <a:ext cx="4877969" cy="153293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Body-2">
                <a:extLst>
                  <a:ext uri="{FF2B5EF4-FFF2-40B4-BE49-F238E27FC236}">
                    <a16:creationId xmlns:a16="http://schemas.microsoft.com/office/drawing/2014/main" id="{BCF46538-56E0-D80B-9C47-3C390665AF89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>
              <a:xfrm>
                <a:off x="7252747" y="1535895"/>
                <a:ext cx="3960000" cy="11430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3765">
                  <a:lnSpc>
                    <a:spcPct val="120000"/>
                  </a:lnSpc>
                  <a:buSzPct val="100000"/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进一步优化流水线，并简化冗余的时序逻辑，预计可降低完全动态分配下 读写延迟。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Title-2">
                <a:extLst>
                  <a:ext uri="{FF2B5EF4-FFF2-40B4-BE49-F238E27FC236}">
                    <a16:creationId xmlns:a16="http://schemas.microsoft.com/office/drawing/2014/main" id="{58E80156-7432-4826-04EB-A9B889CF55A1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>
              <a:xfrm>
                <a:off x="7252747" y="1145011"/>
                <a:ext cx="3960000" cy="3908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accent2"/>
                    </a:solidFill>
                    <a:sym typeface="Arial" panose="020B0604020202020204" pitchFamily="34" charset="0"/>
                  </a:rPr>
                  <a:t>读写延迟优化</a:t>
                </a:r>
                <a:endParaRPr lang="en-US" altLang="zh-CN" b="1" dirty="0">
                  <a:solidFill>
                    <a:schemeClr val="accent2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24" name="Index-2">
                <a:extLst>
                  <a:ext uri="{FF2B5EF4-FFF2-40B4-BE49-F238E27FC236}">
                    <a16:creationId xmlns:a16="http://schemas.microsoft.com/office/drawing/2014/main" id="{DF990EBF-4286-841E-937B-23D8FE5BF5CD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659655" y="1145990"/>
                <a:ext cx="585419" cy="523220"/>
              </a:xfrm>
              <a:prstGeom prst="rect">
                <a:avLst/>
              </a:prstGeom>
              <a:solidFill>
                <a:schemeClr val="accent2"/>
              </a:solidFill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lt1">
                        <a:lumMod val="100000"/>
                      </a:schemeClr>
                    </a:solidFill>
                    <a:latin typeface="+mj-lt"/>
                    <a:ea typeface="+mj-ea"/>
                  </a:rPr>
                  <a:t>02</a:t>
                </a:r>
                <a:endParaRPr lang="zh-CN" altLang="en-US" sz="2800" b="1" dirty="0">
                  <a:solidFill>
                    <a:schemeClr val="lt1">
                      <a:lumMod val="100000"/>
                    </a:schemeClr>
                  </a:solidFill>
                  <a:latin typeface="+mj-lt"/>
                  <a:ea typeface="+mj-ea"/>
                </a:endParaRPr>
              </a:p>
            </p:txBody>
          </p:sp>
          <p:cxnSp>
            <p:nvCxnSpPr>
              <p:cNvPr id="25" name="2">
                <a:extLst>
                  <a:ext uri="{FF2B5EF4-FFF2-40B4-BE49-F238E27FC236}">
                    <a16:creationId xmlns:a16="http://schemas.microsoft.com/office/drawing/2014/main" id="{035AFAE2-6C81-C011-85EC-AF6562F8F0BE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>
                <a:off x="6669092" y="2673009"/>
                <a:ext cx="4877967" cy="0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DB9D358-3320-5591-49AF-AD50FCBB8E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325827" y="2859140"/>
              <a:ext cx="4887404" cy="1538840"/>
              <a:chOff x="900208" y="2859141"/>
              <a:chExt cx="4887404" cy="1538840"/>
            </a:xfrm>
          </p:grpSpPr>
          <p:sp>
            <p:nvSpPr>
              <p:cNvPr id="15" name="4">
                <a:extLst>
                  <a:ext uri="{FF2B5EF4-FFF2-40B4-BE49-F238E27FC236}">
                    <a16:creationId xmlns:a16="http://schemas.microsoft.com/office/drawing/2014/main" id="{57FDCD28-EFC4-6CC8-E746-444974E15B54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909644" y="2860123"/>
                <a:ext cx="4877968" cy="15378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Title-4">
                <a:extLst>
                  <a:ext uri="{FF2B5EF4-FFF2-40B4-BE49-F238E27FC236}">
                    <a16:creationId xmlns:a16="http://schemas.microsoft.com/office/drawing/2014/main" id="{93FB0B58-6988-4E97-9877-BCF8248A8F83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>
                <a:off x="1495060" y="2859141"/>
                <a:ext cx="3960000" cy="3921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accent4"/>
                    </a:solidFill>
                    <a:sym typeface="Arial" panose="020B0604020202020204" pitchFamily="34" charset="0"/>
                  </a:rPr>
                  <a:t>模块化框架</a:t>
                </a:r>
                <a:endParaRPr lang="en-US" altLang="zh-CN" b="1" dirty="0">
                  <a:solidFill>
                    <a:schemeClr val="accent4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18" name="Body-4">
                <a:extLst>
                  <a:ext uri="{FF2B5EF4-FFF2-40B4-BE49-F238E27FC236}">
                    <a16:creationId xmlns:a16="http://schemas.microsoft.com/office/drawing/2014/main" id="{0C311186-37CC-7760-A051-856B3DD87A80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>
              <a:xfrm>
                <a:off x="1495060" y="3251282"/>
                <a:ext cx="3960000" cy="11466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3765">
                  <a:lnSpc>
                    <a:spcPct val="120000"/>
                  </a:lnSpc>
                  <a:buSzPct val="100000"/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拆解主控制模块，进一步提升代码的层次性与可读性。 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Index-4">
                <a:extLst>
                  <a:ext uri="{FF2B5EF4-FFF2-40B4-BE49-F238E27FC236}">
                    <a16:creationId xmlns:a16="http://schemas.microsoft.com/office/drawing/2014/main" id="{3EADC3E9-E334-D654-AD3D-3C15B2961BAD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00208" y="2860123"/>
                <a:ext cx="585418" cy="524902"/>
              </a:xfrm>
              <a:prstGeom prst="rect">
                <a:avLst/>
              </a:prstGeom>
              <a:solidFill>
                <a:schemeClr val="accent4"/>
              </a:solidFill>
              <a:effectLst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ctr">
                  <a:defRPr sz="28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>
                    <a:latin typeface="+mj-lt"/>
                    <a:ea typeface="+mj-ea"/>
                  </a:rPr>
                  <a:t>04</a:t>
                </a:r>
                <a:endParaRPr lang="zh-CN" altLang="en-US" dirty="0">
                  <a:latin typeface="+mj-lt"/>
                  <a:ea typeface="+mj-ea"/>
                </a:endParaRPr>
              </a:p>
            </p:txBody>
          </p:sp>
          <p:cxnSp>
            <p:nvCxnSpPr>
              <p:cNvPr id="20" name="4">
                <a:extLst>
                  <a:ext uri="{FF2B5EF4-FFF2-40B4-BE49-F238E27FC236}">
                    <a16:creationId xmlns:a16="http://schemas.microsoft.com/office/drawing/2014/main" id="{E1255416-954B-B87F-7675-A0C1E107F085}"/>
                  </a:ext>
                </a:extLst>
              </p:cNvPr>
              <p:cNvCxnSpPr>
                <a:cxnSpLocks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909646" y="4397981"/>
                <a:ext cx="4877966" cy="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8053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4459" y="2194911"/>
            <a:ext cx="7026865" cy="1944340"/>
          </a:xfrm>
        </p:spPr>
        <p:txBody>
          <a:bodyPr wrap="square">
            <a:normAutofit fontScale="90000"/>
          </a:bodyPr>
          <a:lstStyle/>
          <a:p>
            <a:pPr lvl="0"/>
            <a:b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感谢聆听，</a:t>
            </a:r>
            <a:b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</a:rPr>
              <a:t>恳请各位评委老师指正！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DE1440A-D40E-B603-5371-254C4031D0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35108" y="5770181"/>
            <a:ext cx="1756892" cy="560638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/>
              <a:t>队伍编号：</a:t>
            </a:r>
            <a:r>
              <a:rPr lang="en-US" altLang="zh-CN" dirty="0"/>
              <a:t>CICC1651</a:t>
            </a:r>
          </a:p>
          <a:p>
            <a:pPr algn="l"/>
            <a:r>
              <a:rPr lang="zh-CN" altLang="en-US" dirty="0"/>
              <a:t>队伍名称：</a:t>
            </a:r>
            <a:r>
              <a:rPr lang="en-US" altLang="zh-CN" dirty="0"/>
              <a:t>Hydra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74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32C141-800C-94A4-20C7-65D6B5998672}"/>
              </a:ext>
            </a:extLst>
          </p:cNvPr>
          <p:cNvSpPr txBox="1"/>
          <p:nvPr/>
        </p:nvSpPr>
        <p:spPr>
          <a:xfrm>
            <a:off x="660400" y="821041"/>
            <a:ext cx="7752100" cy="544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端口数量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数量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单块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：伪双口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真双口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256Kbits (16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16384)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理论写入带宽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3.7Gbps/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理论写入延迟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32~48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理论读出带宽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0.23~3.7Gbps/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端口（注：大多数情况下可跑满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3.7Gbps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理论读出响应延迟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12~140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周期（注：大多数情况下仅需下限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周期）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模块存储资源占用情况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（合计约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2Mbits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352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块片上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跳转表：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32*32Kbits = 1Mbits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空闲队列：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32*22Kbits = 704Kbits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ECC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校验信息：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32*16Kbits = 512Kbits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其他存储占用：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&lt; 8Kbits 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C7015BB-D600-AE9F-1170-E556EC8FF12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4">
            <a:extLst>
              <a:ext uri="{FF2B5EF4-FFF2-40B4-BE49-F238E27FC236}">
                <a16:creationId xmlns:a16="http://schemas.microsoft.com/office/drawing/2014/main" id="{E3666240-9049-2D5D-7288-8978C94D6BB1}"/>
              </a:ext>
            </a:extLst>
          </p:cNvPr>
          <p:cNvSpPr txBox="1">
            <a:spLocks/>
          </p:cNvSpPr>
          <p:nvPr/>
        </p:nvSpPr>
        <p:spPr>
          <a:xfrm>
            <a:off x="5278521" y="-26675"/>
            <a:ext cx="1892300" cy="5847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01 </a:t>
            </a:r>
            <a:r>
              <a:rPr lang="zh-CN" altLang="en-US" sz="2400" dirty="0"/>
              <a:t>基本参数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191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4410F-8048-BAF3-8ED1-19CCCCF2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9F8360C-5568-39C3-FBEB-D53E7D67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8864030-7212-88AC-88BB-7081B152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5" y="3213872"/>
            <a:ext cx="6153340" cy="584775"/>
          </a:xfrm>
        </p:spPr>
        <p:txBody>
          <a:bodyPr wrap="square">
            <a:noAutofit/>
          </a:bodyPr>
          <a:lstStyle/>
          <a:p>
            <a:r>
              <a:rPr lang="en-US" altLang="zh-CN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02 </a:t>
            </a:r>
            <a:r>
              <a:rPr lang="zh-CN" altLang="en-US" sz="4800" dirty="0">
                <a:ln w="19050"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项目框架与策略</a:t>
            </a:r>
            <a:endParaRPr lang="en-US" sz="4800" dirty="0">
              <a:ln w="19050">
                <a:noFill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26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0B64C36-BB25-3769-DA9F-9CEC0AC7BCA4}"/>
              </a:ext>
            </a:extLst>
          </p:cNvPr>
          <p:cNvSpPr/>
          <p:nvPr/>
        </p:nvSpPr>
        <p:spPr>
          <a:xfrm>
            <a:off x="1032227" y="4667892"/>
            <a:ext cx="10188357" cy="1558514"/>
          </a:xfrm>
          <a:custGeom>
            <a:avLst/>
            <a:gdLst>
              <a:gd name="connsiteX0" fmla="*/ 4442477 w 8884954"/>
              <a:gd name="connsiteY0" fmla="*/ 0 h 3429001"/>
              <a:gd name="connsiteX1" fmla="*/ 8869484 w 8884954"/>
              <a:gd name="connsiteY1" fmla="*/ 3363248 h 3429001"/>
              <a:gd name="connsiteX2" fmla="*/ 8884954 w 8884954"/>
              <a:gd name="connsiteY2" fmla="*/ 3429001 h 3429001"/>
              <a:gd name="connsiteX3" fmla="*/ 0 w 8884954"/>
              <a:gd name="connsiteY3" fmla="*/ 3429001 h 3429001"/>
              <a:gd name="connsiteX4" fmla="*/ 15471 w 8884954"/>
              <a:gd name="connsiteY4" fmla="*/ 3363248 h 3429001"/>
              <a:gd name="connsiteX5" fmla="*/ 4442477 w 8884954"/>
              <a:gd name="connsiteY5" fmla="*/ 0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4954" h="3429001">
                <a:moveTo>
                  <a:pt x="4442477" y="0"/>
                </a:moveTo>
                <a:cubicBezTo>
                  <a:pt x="6572477" y="0"/>
                  <a:pt x="8362198" y="1429152"/>
                  <a:pt x="8869484" y="3363248"/>
                </a:cubicBezTo>
                <a:lnTo>
                  <a:pt x="8884954" y="3429001"/>
                </a:lnTo>
                <a:lnTo>
                  <a:pt x="0" y="3429001"/>
                </a:lnTo>
                <a:lnTo>
                  <a:pt x="15471" y="3363248"/>
                </a:lnTo>
                <a:cubicBezTo>
                  <a:pt x="522757" y="1429152"/>
                  <a:pt x="2312478" y="0"/>
                  <a:pt x="4442477" y="0"/>
                </a:cubicBez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5344F43-A6A5-1DF2-928D-420B66B0158E}"/>
              </a:ext>
            </a:extLst>
          </p:cNvPr>
          <p:cNvSpPr/>
          <p:nvPr/>
        </p:nvSpPr>
        <p:spPr>
          <a:xfrm>
            <a:off x="725820" y="4448044"/>
            <a:ext cx="10784987" cy="1778362"/>
          </a:xfrm>
          <a:custGeom>
            <a:avLst/>
            <a:gdLst>
              <a:gd name="connsiteX0" fmla="*/ 4442477 w 8884954"/>
              <a:gd name="connsiteY0" fmla="*/ 0 h 3429001"/>
              <a:gd name="connsiteX1" fmla="*/ 8869484 w 8884954"/>
              <a:gd name="connsiteY1" fmla="*/ 3363248 h 3429001"/>
              <a:gd name="connsiteX2" fmla="*/ 8884954 w 8884954"/>
              <a:gd name="connsiteY2" fmla="*/ 3429001 h 3429001"/>
              <a:gd name="connsiteX3" fmla="*/ 0 w 8884954"/>
              <a:gd name="connsiteY3" fmla="*/ 3429001 h 3429001"/>
              <a:gd name="connsiteX4" fmla="*/ 15471 w 8884954"/>
              <a:gd name="connsiteY4" fmla="*/ 3363248 h 3429001"/>
              <a:gd name="connsiteX5" fmla="*/ 4442477 w 8884954"/>
              <a:gd name="connsiteY5" fmla="*/ 0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4954" h="3429001">
                <a:moveTo>
                  <a:pt x="4442477" y="0"/>
                </a:moveTo>
                <a:cubicBezTo>
                  <a:pt x="6572477" y="0"/>
                  <a:pt x="8362198" y="1429152"/>
                  <a:pt x="8869484" y="3363248"/>
                </a:cubicBezTo>
                <a:lnTo>
                  <a:pt x="8884954" y="3429001"/>
                </a:lnTo>
                <a:lnTo>
                  <a:pt x="0" y="3429001"/>
                </a:lnTo>
                <a:lnTo>
                  <a:pt x="15471" y="3363248"/>
                </a:lnTo>
                <a:cubicBezTo>
                  <a:pt x="522757" y="1429152"/>
                  <a:pt x="2312478" y="0"/>
                  <a:pt x="4442477" y="0"/>
                </a:cubicBezTo>
                <a:close/>
              </a:path>
            </a:pathLst>
          </a:custGeom>
          <a:ln w="635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B27D67-3ADC-29B0-0AEB-83553639B089}"/>
              </a:ext>
            </a:extLst>
          </p:cNvPr>
          <p:cNvCxnSpPr>
            <a:cxnSpLocks/>
          </p:cNvCxnSpPr>
          <p:nvPr/>
        </p:nvCxnSpPr>
        <p:spPr>
          <a:xfrm flipH="1">
            <a:off x="2604145" y="3879158"/>
            <a:ext cx="1" cy="1093857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87C9FEF3-68E6-8666-69C0-1916D284C397}"/>
              </a:ext>
            </a:extLst>
          </p:cNvPr>
          <p:cNvSpPr/>
          <p:nvPr/>
        </p:nvSpPr>
        <p:spPr>
          <a:xfrm>
            <a:off x="2520986" y="3879534"/>
            <a:ext cx="176633" cy="1766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334ED57-87B8-7A24-E01D-8AE854BB83F8}"/>
              </a:ext>
            </a:extLst>
          </p:cNvPr>
          <p:cNvCxnSpPr>
            <a:cxnSpLocks/>
          </p:cNvCxnSpPr>
          <p:nvPr/>
        </p:nvCxnSpPr>
        <p:spPr>
          <a:xfrm flipH="1">
            <a:off x="6103117" y="3369845"/>
            <a:ext cx="1" cy="1093857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E065F536-4ED3-DDE5-C2AC-9100612CEAE5}"/>
              </a:ext>
            </a:extLst>
          </p:cNvPr>
          <p:cNvSpPr/>
          <p:nvPr/>
        </p:nvSpPr>
        <p:spPr>
          <a:xfrm>
            <a:off x="6019958" y="3370221"/>
            <a:ext cx="176633" cy="1766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9F42B8C-BE52-6E68-394C-84D6AF0458F4}"/>
              </a:ext>
            </a:extLst>
          </p:cNvPr>
          <p:cNvCxnSpPr>
            <a:cxnSpLocks/>
          </p:cNvCxnSpPr>
          <p:nvPr/>
        </p:nvCxnSpPr>
        <p:spPr>
          <a:xfrm flipH="1">
            <a:off x="9688446" y="3935452"/>
            <a:ext cx="1" cy="1093857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BB317457-DB9C-3954-3404-5F0157F0049F}"/>
              </a:ext>
            </a:extLst>
          </p:cNvPr>
          <p:cNvSpPr/>
          <p:nvPr/>
        </p:nvSpPr>
        <p:spPr>
          <a:xfrm>
            <a:off x="9605287" y="3935828"/>
            <a:ext cx="176633" cy="1766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3C2F43D-14F9-1B6E-0A69-4F37E0A8A667}"/>
              </a:ext>
            </a:extLst>
          </p:cNvPr>
          <p:cNvGrpSpPr/>
          <p:nvPr/>
        </p:nvGrpSpPr>
        <p:grpSpPr>
          <a:xfrm>
            <a:off x="1411911" y="2190108"/>
            <a:ext cx="2393094" cy="1464845"/>
            <a:chOff x="3225116" y="2422919"/>
            <a:chExt cx="2393094" cy="146484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BEAFBC0-ED1C-1147-1DBE-39D357DB9FC1}"/>
                </a:ext>
              </a:extLst>
            </p:cNvPr>
            <p:cNvSpPr txBox="1"/>
            <p:nvPr/>
          </p:nvSpPr>
          <p:spPr>
            <a:xfrm>
              <a:off x="3225116" y="2422919"/>
              <a:ext cx="2393094" cy="652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1">
              <a:normAutofit/>
            </a:bodyPr>
            <a:lstStyle/>
            <a:p>
              <a:pPr algn="ctr" defTabSz="913765">
                <a:buSzPct val="25000"/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缓存管理与分配</a:t>
              </a:r>
              <a:endPara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5DE6971-3D18-8678-0403-561051972239}"/>
                </a:ext>
              </a:extLst>
            </p:cNvPr>
            <p:cNvSpPr txBox="1"/>
            <p:nvPr/>
          </p:nvSpPr>
          <p:spPr>
            <a:xfrm>
              <a:off x="3225116" y="3075476"/>
              <a:ext cx="2393094" cy="812288"/>
            </a:xfrm>
            <a:prstGeom prst="rect">
              <a:avLst/>
            </a:prstGeom>
            <a:noFill/>
          </p:spPr>
          <p:txBody>
            <a:bodyPr wrap="square" rtlCol="0" anchor="t" anchorCtr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页表管理</a:t>
              </a:r>
              <a:b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rPr>
              </a:b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内存回收</a:t>
              </a:r>
              <a:b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rPr>
              </a:b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动态分配空间</a:t>
              </a:r>
              <a:endPara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4ABD227-3CB3-95CA-56AD-2F70F76D5865}"/>
              </a:ext>
            </a:extLst>
          </p:cNvPr>
          <p:cNvGrpSpPr/>
          <p:nvPr/>
        </p:nvGrpSpPr>
        <p:grpSpPr>
          <a:xfrm>
            <a:off x="4899453" y="1436675"/>
            <a:ext cx="2393094" cy="1693535"/>
            <a:chOff x="6518847" y="2402988"/>
            <a:chExt cx="2393094" cy="1693535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F1F167-53B2-7236-8646-EEAA3B18904C}"/>
                </a:ext>
              </a:extLst>
            </p:cNvPr>
            <p:cNvSpPr txBox="1"/>
            <p:nvPr/>
          </p:nvSpPr>
          <p:spPr>
            <a:xfrm>
              <a:off x="6518847" y="2402988"/>
              <a:ext cx="2393094" cy="652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1">
              <a:normAutofit/>
            </a:bodyPr>
            <a:lstStyle/>
            <a:p>
              <a:pPr algn="ctr" defTabSz="913765">
                <a:buSzPct val="25000"/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数据包调度</a:t>
              </a:r>
              <a:endPara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11B8229-E591-F634-2583-8F7875F81B68}"/>
                </a:ext>
              </a:extLst>
            </p:cNvPr>
            <p:cNvSpPr txBox="1"/>
            <p:nvPr/>
          </p:nvSpPr>
          <p:spPr>
            <a:xfrm>
              <a:off x="6518847" y="3055544"/>
              <a:ext cx="2393094" cy="1040979"/>
            </a:xfrm>
            <a:prstGeom prst="rect">
              <a:avLst/>
            </a:prstGeom>
            <a:noFill/>
          </p:spPr>
          <p:txBody>
            <a:bodyPr wrap="square" rtlCol="0" anchor="t" anchorCtr="1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匹配</a:t>
              </a:r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SRAM</a:t>
              </a:r>
              <a:b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rPr>
              </a:b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维护端口队列</a:t>
              </a:r>
              <a:b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rPr>
              </a:b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优先级调度</a:t>
              </a:r>
              <a:b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rPr>
              </a:br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WRR</a:t>
              </a: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调度</a:t>
              </a:r>
              <a:endPara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A01080-14F4-3AC1-4D34-8115EED7D6D7}"/>
              </a:ext>
            </a:extLst>
          </p:cNvPr>
          <p:cNvGrpSpPr/>
          <p:nvPr/>
        </p:nvGrpSpPr>
        <p:grpSpPr>
          <a:xfrm>
            <a:off x="8484782" y="2361766"/>
            <a:ext cx="2400211" cy="2091295"/>
            <a:chOff x="9125806" y="3074872"/>
            <a:chExt cx="2400211" cy="2091295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6C6D5CA-2CA5-4C6B-B04B-04ADB6811FFD}"/>
                </a:ext>
              </a:extLst>
            </p:cNvPr>
            <p:cNvSpPr txBox="1"/>
            <p:nvPr/>
          </p:nvSpPr>
          <p:spPr>
            <a:xfrm>
              <a:off x="9125806" y="3074872"/>
              <a:ext cx="2393094" cy="652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1">
              <a:normAutofit/>
            </a:bodyPr>
            <a:lstStyle/>
            <a:p>
              <a:pPr algn="ctr" defTabSz="913765">
                <a:buSzPct val="25000"/>
              </a:pPr>
              <a:r>
                <a:rPr lang="zh-CN" altLang="en-US" sz="20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数据校验</a:t>
              </a:r>
              <a:endPara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9B7C5A1-BDB5-E715-ABC6-D703AF6EF760}"/>
                </a:ext>
              </a:extLst>
            </p:cNvPr>
            <p:cNvSpPr txBox="1"/>
            <p:nvPr/>
          </p:nvSpPr>
          <p:spPr>
            <a:xfrm>
              <a:off x="9132923" y="3805538"/>
              <a:ext cx="2393094" cy="1360629"/>
            </a:xfrm>
            <a:prstGeom prst="rect">
              <a:avLst/>
            </a:prstGeom>
            <a:noFill/>
          </p:spPr>
          <p:txBody>
            <a:bodyPr wrap="square" rtlCol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汉明校验</a:t>
              </a:r>
              <a:b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</a:rPr>
              </a:b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</a:rPr>
                <a:t>校验信息存储</a:t>
              </a:r>
              <a:endPara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A358377D-6081-A1CD-2B01-FA989BF0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1" name="页脚占位符 4">
            <a:extLst>
              <a:ext uri="{FF2B5EF4-FFF2-40B4-BE49-F238E27FC236}">
                <a16:creationId xmlns:a16="http://schemas.microsoft.com/office/drawing/2014/main" id="{ACFA29E7-7E05-5F82-8545-A6999438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38D7B42-14AA-E745-948C-4C43450E4891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itle 4">
            <a:extLst>
              <a:ext uri="{FF2B5EF4-FFF2-40B4-BE49-F238E27FC236}">
                <a16:creationId xmlns:a16="http://schemas.microsoft.com/office/drawing/2014/main" id="{241EFE19-C98E-8396-8C85-CEA4EF45A9F6}"/>
              </a:ext>
            </a:extLst>
          </p:cNvPr>
          <p:cNvSpPr txBox="1">
            <a:spLocks/>
          </p:cNvSpPr>
          <p:nvPr/>
        </p:nvSpPr>
        <p:spPr>
          <a:xfrm>
            <a:off x="4721779" y="46819"/>
            <a:ext cx="2748442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176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79B142-0437-67F5-21CA-FCB36BE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938DDC09-CE43-8501-C922-49CCABF0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410325"/>
            <a:ext cx="3657600" cy="273050"/>
          </a:xfrm>
        </p:spPr>
        <p:txBody>
          <a:bodyPr/>
          <a:lstStyle/>
          <a:p>
            <a:r>
              <a:rPr lang="en-US" altLang="zh-CN"/>
              <a:t>Hydra</a:t>
            </a:r>
            <a:endParaRPr lang="zh-CN" altLang="en-U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E9DDF1BF-DCDF-443F-219C-DF04BF6FB94E}"/>
              </a:ext>
            </a:extLst>
          </p:cNvPr>
          <p:cNvSpPr txBox="1">
            <a:spLocks/>
          </p:cNvSpPr>
          <p:nvPr/>
        </p:nvSpPr>
        <p:spPr>
          <a:xfrm>
            <a:off x="9069952" y="3331615"/>
            <a:ext cx="1606751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dirty="0"/>
              <a:t>页表管理</a:t>
            </a:r>
            <a:endParaRPr lang="en-US" sz="26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2B1BDA-0853-015B-DACD-ED3BB40A911E}"/>
              </a:ext>
            </a:extLst>
          </p:cNvPr>
          <p:cNvCxnSpPr>
            <a:cxnSpLocks/>
          </p:cNvCxnSpPr>
          <p:nvPr/>
        </p:nvCxnSpPr>
        <p:spPr>
          <a:xfrm>
            <a:off x="0" y="587326"/>
            <a:ext cx="121920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4">
            <a:extLst>
              <a:ext uri="{FF2B5EF4-FFF2-40B4-BE49-F238E27FC236}">
                <a16:creationId xmlns:a16="http://schemas.microsoft.com/office/drawing/2014/main" id="{976675B0-342E-B231-5789-1B39CD4C4CE3}"/>
              </a:ext>
            </a:extLst>
          </p:cNvPr>
          <p:cNvSpPr txBox="1">
            <a:spLocks/>
          </p:cNvSpPr>
          <p:nvPr/>
        </p:nvSpPr>
        <p:spPr>
          <a:xfrm>
            <a:off x="4720638" y="61650"/>
            <a:ext cx="2750724" cy="584775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02 </a:t>
            </a:r>
            <a:r>
              <a:rPr lang="zh-CN" altLang="en-US" sz="2400" dirty="0"/>
              <a:t>项目框架与策略</a:t>
            </a:r>
            <a:endParaRPr 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1ADC1D-2F03-1D1A-C8EE-5B087E222FBA}"/>
              </a:ext>
            </a:extLst>
          </p:cNvPr>
          <p:cNvSpPr txBox="1"/>
          <p:nvPr/>
        </p:nvSpPr>
        <p:spPr>
          <a:xfrm>
            <a:off x="9798906" y="-126880"/>
            <a:ext cx="2393094" cy="65255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1">
            <a:normAutofit fontScale="85000" lnSpcReduction="10000"/>
          </a:bodyPr>
          <a:lstStyle/>
          <a:p>
            <a:pPr algn="ctr" defTabSz="913765">
              <a:buSzPct val="25000"/>
            </a:pPr>
            <a:r>
              <a:rPr lang="zh-CN" altLang="en-US" sz="2800" b="1" dirty="0">
                <a:latin typeface="微软雅黑（标题）"/>
                <a:ea typeface="微软雅黑" panose="020B0503020204020204" pitchFamily="34" charset="-122"/>
              </a:rPr>
              <a:t>缓存管理与分配</a:t>
            </a:r>
            <a:endParaRPr lang="en-US" altLang="zh-CN" sz="2800" b="1" dirty="0">
              <a:latin typeface="微软雅黑（标题）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8ED0BB-0D08-7311-C3F1-ACC8CD61D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0" y="587326"/>
            <a:ext cx="6439354" cy="62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2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22001_23000/1478900e-b722-4935-856a-7d8990378c02-2.source.default.zh-Hans.jpg"/>
  <p:tag name="OFFICEPLUS.THEME" val="New_Batches_0108_Outline/20240108/images_object_22001_23000/1478900e-b722-4935-856a-7d8990378c02-2.source.default.zh-Hans-2.pptx"/>
  <p:tag name="OFFICEPLUS.OUTLINE" val="932288"/>
  <p:tag name="OFFICEPLUS.OUTLINEEXTERNAL" val="dff0fb31-a50c-6a14-414a-c45d0bdcf28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6"/>
  <p:tag name="OP_SCP_COMPONENT_INFO" val="{&quot;title&quot;:&quot;扁平4项列表PPT组件&quot;,&quot;description&quot;:&quot;扁平4项列表PPT组件&quot;,&quot;keywords&quot;:[&quot;扁平&quot;,&quot;4项&quot;,&quot;列表&quot;,&quot;PPT组件&quot;],&quot;labels&quot;:[]}"/>
  <p:tag name="OP_SCP_GROUP_ID" val="4f6c03a3-018e-cebb-fb40-33a4dd6773ca"/>
  <p:tag name="OP_SCP_ITEM_COUNT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击此处添加文本，单击此处添加文本，单击此处添加文本，单击此处添加文本。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，单击此处添加文本。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，单击此处添加文本。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28d67dd3-61fe-4c81-b9af-e895c260dca3.ppt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93C9"/>
      </a:accent1>
      <a:accent2>
        <a:srgbClr val="9C3D00"/>
      </a:accent2>
      <a:accent3>
        <a:srgbClr val="6DC5FF"/>
      </a:accent3>
      <a:accent4>
        <a:srgbClr val="30546E"/>
      </a:accent4>
      <a:accent5>
        <a:srgbClr val="3C564C"/>
      </a:accent5>
      <a:accent6>
        <a:srgbClr val="F96C00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2672</Words>
  <Application>Microsoft Office PowerPoint</Application>
  <PresentationFormat>宽屏</PresentationFormat>
  <Paragraphs>372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2" baseType="lpstr">
      <vt:lpstr>等线</vt:lpstr>
      <vt:lpstr>微软雅黑（标题）</vt:lpstr>
      <vt:lpstr>Arial</vt:lpstr>
      <vt:lpstr>Wingdings</vt:lpstr>
      <vt:lpstr>Designed by OfficePLUS</vt:lpstr>
      <vt:lpstr>Hydra 一款高速多端口共享缓存管理模块 </vt:lpstr>
      <vt:lpstr> 概述</vt:lpstr>
      <vt:lpstr>概述</vt:lpstr>
      <vt:lpstr> </vt:lpstr>
      <vt:lpstr> 01 模块基本参数</vt:lpstr>
      <vt:lpstr>PowerPoint 演示文稿</vt:lpstr>
      <vt:lpstr>02 项目框架与策略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 模块具体实现细节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04 接口与配置</vt:lpstr>
      <vt:lpstr>PowerPoint 演示文稿</vt:lpstr>
      <vt:lpstr>PowerPoint 演示文稿</vt:lpstr>
      <vt:lpstr>PowerPoint 演示文稿</vt:lpstr>
      <vt:lpstr>PowerPoint 演示文稿</vt:lpstr>
      <vt:lpstr>05 验证方法</vt:lpstr>
      <vt:lpstr>RTL级电路图</vt:lpstr>
      <vt:lpstr>ecc模块验证</vt:lpstr>
      <vt:lpstr>fifo_null_pages模块验证</vt:lpstr>
      <vt:lpstr>port_frontend模块验证</vt:lpstr>
      <vt:lpstr>sram_state模块验证</vt:lpstr>
      <vt:lpstr>controller模块验证</vt:lpstr>
      <vt:lpstr>综合环境</vt:lpstr>
      <vt:lpstr>综合结果</vt:lpstr>
      <vt:lpstr>资源占用</vt:lpstr>
      <vt:lpstr>综合电路图（全貌）</vt:lpstr>
      <vt:lpstr>综合电路图（放大）</vt:lpstr>
      <vt:lpstr>烧录校验编码模块</vt:lpstr>
      <vt:lpstr>板上运行校验编码模块</vt:lpstr>
      <vt:lpstr>06 设计优缺点</vt:lpstr>
      <vt:lpstr>PowerPoint 演示文稿</vt:lpstr>
      <vt:lpstr>07 后续开发计划</vt:lpstr>
      <vt:lpstr>PowerPoint 演示文稿</vt:lpstr>
      <vt:lpstr>  感谢聆听，  恳请各位评委老师指正！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Yan Benjamin</cp:lastModifiedBy>
  <cp:revision>110</cp:revision>
  <cp:lastPrinted>2024-05-19T19:31:12Z</cp:lastPrinted>
  <dcterms:created xsi:type="dcterms:W3CDTF">2023-07-20T03:04:31Z</dcterms:created>
  <dcterms:modified xsi:type="dcterms:W3CDTF">2024-05-19T19:33:56Z</dcterms:modified>
</cp:coreProperties>
</file>